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88" r:id="rId2"/>
    <p:sldId id="289" r:id="rId3"/>
    <p:sldId id="346" r:id="rId4"/>
    <p:sldId id="349" r:id="rId5"/>
    <p:sldId id="347" r:id="rId6"/>
    <p:sldId id="348" r:id="rId7"/>
    <p:sldId id="350" r:id="rId8"/>
    <p:sldId id="352" r:id="rId9"/>
    <p:sldId id="353" r:id="rId10"/>
    <p:sldId id="355" r:id="rId11"/>
    <p:sldId id="356" r:id="rId12"/>
    <p:sldId id="357" r:id="rId13"/>
    <p:sldId id="358" r:id="rId14"/>
    <p:sldId id="359" r:id="rId15"/>
    <p:sldId id="360" r:id="rId16"/>
    <p:sldId id="361" r:id="rId17"/>
    <p:sldId id="362" r:id="rId18"/>
    <p:sldId id="363" r:id="rId19"/>
    <p:sldId id="364" r:id="rId20"/>
    <p:sldId id="375" r:id="rId21"/>
    <p:sldId id="365" r:id="rId22"/>
    <p:sldId id="366" r:id="rId23"/>
    <p:sldId id="368" r:id="rId24"/>
    <p:sldId id="367" r:id="rId25"/>
    <p:sldId id="376" r:id="rId26"/>
    <p:sldId id="290" r:id="rId27"/>
    <p:sldId id="369" r:id="rId28"/>
    <p:sldId id="338" r:id="rId29"/>
    <p:sldId id="339" r:id="rId30"/>
    <p:sldId id="340" r:id="rId31"/>
    <p:sldId id="341" r:id="rId32"/>
    <p:sldId id="370" r:id="rId33"/>
    <p:sldId id="371" r:id="rId34"/>
    <p:sldId id="302" r:id="rId35"/>
    <p:sldId id="303" r:id="rId36"/>
    <p:sldId id="343" r:id="rId37"/>
    <p:sldId id="305" r:id="rId38"/>
    <p:sldId id="372" r:id="rId39"/>
    <p:sldId id="373" r:id="rId40"/>
    <p:sldId id="306" r:id="rId41"/>
    <p:sldId id="374" r:id="rId42"/>
    <p:sldId id="321" r:id="rId43"/>
    <p:sldId id="322" r:id="rId44"/>
    <p:sldId id="323" r:id="rId45"/>
    <p:sldId id="32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p:restoredTop sz="82440"/>
  </p:normalViewPr>
  <p:slideViewPr>
    <p:cSldViewPr snapToGrid="0" snapToObjects="1">
      <p:cViewPr>
        <p:scale>
          <a:sx n="35" d="100"/>
          <a:sy n="35" d="100"/>
        </p:scale>
        <p:origin x="2240" y="13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63FB6-BFE8-6344-A3DA-7DBBBBD15F9C}" type="datetimeFigureOut">
              <a:rPr lang="en-US" smtClean="0"/>
              <a:t>4/2/17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0A664-E849-174D-8654-985E02AE69AD}" type="slidenum">
              <a:rPr lang="en-US" smtClean="0"/>
              <a:t>‹#›</a:t>
            </a:fld>
            <a:endParaRPr lang="en-US"/>
          </a:p>
        </p:txBody>
      </p:sp>
    </p:spTree>
    <p:extLst>
      <p:ext uri="{BB962C8B-B14F-4D97-AF65-F5344CB8AC3E}">
        <p14:creationId xmlns:p14="http://schemas.microsoft.com/office/powerpoint/2010/main" val="1280514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newyorker.com/culture/culture-desk/video-turking-for-respect" TargetMode="External"/><Relationship Id="rId4" Type="http://schemas.openxmlformats.org/officeDocument/2006/relationships/hyperlink" Target="http://www.pbs.org/newshour/updates/inside-amazons-hidden-science-factory/"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The </a:t>
            </a:r>
            <a:r>
              <a:rPr lang="en-US" b="0" dirty="0" err="1" smtClean="0"/>
              <a:t>MTurk</a:t>
            </a:r>
            <a:r>
              <a:rPr lang="en-US" b="0" dirty="0" smtClean="0"/>
              <a:t> population convenience sample (surveying a population based on available respondents) had 60% female and 83.5% white participants, with a mean age of 32.2 and 14.9 years of education. Earlier student samples had a mean age of 20.3 years, while adult samples had 75.5% female participants with 5.48 years of education. “The </a:t>
            </a:r>
            <a:r>
              <a:rPr lang="en-US" b="0" dirty="0" err="1" smtClean="0"/>
              <a:t>MTurk</a:t>
            </a:r>
            <a:r>
              <a:rPr lang="en-US" b="0" dirty="0" smtClean="0"/>
              <a:t> respondent pool has attractive characteristics — even apart from issues of cost.”</a:t>
            </a:r>
          </a:p>
          <a:p>
            <a:r>
              <a:rPr lang="en-US" b="0" dirty="0" smtClean="0"/>
              <a:t>The </a:t>
            </a:r>
            <a:r>
              <a:rPr lang="en-US" b="0" dirty="0" err="1" smtClean="0"/>
              <a:t>MTurk</a:t>
            </a:r>
            <a:r>
              <a:rPr lang="en-US" b="0" dirty="0" smtClean="0"/>
              <a:t> sample was only slightly more female (60% versus 58%) and less educated (14.9 years of schooling versus 16.2) than the 2008 American National Election Panel Study. Its study participants were also more interested in politics in general, more likely to identify as Democrats and “substantially more liberal in their ideology.”</a:t>
            </a:r>
          </a:p>
          <a:p>
            <a:r>
              <a:rPr lang="en-US" b="0" dirty="0" err="1" smtClean="0"/>
              <a:t>MTurk</a:t>
            </a:r>
            <a:r>
              <a:rPr lang="en-US" b="0" dirty="0" smtClean="0"/>
              <a:t> recruits “fare worse in comparison to [traditional national surveys] on demographic characteristics related to life cycle events.” Recruits are more likely to live in the northeastern United States, have never married (51%), rent versus own their home (53%) and not be affiliated with a major religion (42%).</a:t>
            </a:r>
          </a:p>
          <a:p>
            <a:r>
              <a:rPr lang="en-US" b="0" dirty="0" smtClean="0"/>
              <a:t>With respect to the costs associated with study participant identification and recruitment, “even the highest pay rate we have used on </a:t>
            </a:r>
            <a:r>
              <a:rPr lang="en-US" b="0" dirty="0" err="1" smtClean="0"/>
              <a:t>MTurk</a:t>
            </a:r>
            <a:r>
              <a:rPr lang="en-US" b="0" dirty="0" smtClean="0"/>
              <a:t> of $.50 for a 5-min survey (an effective hourly rate of $6) is still associated with a per-respondent cost of $.55 (including </a:t>
            </a:r>
            <a:r>
              <a:rPr lang="en-US" b="0" dirty="0" err="1" smtClean="0"/>
              <a:t>Amazon.com’s</a:t>
            </a:r>
            <a:r>
              <a:rPr lang="en-US" b="0" dirty="0" smtClean="0"/>
              <a:t> 10% surcharge) or $.11 per survey minute. By contrast, per subject costs for typical undergraduate samples are about $5 to $10, for non-student campus samples about $30 … and for temporary agency subjects between $15 and $20.”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E80A664-E849-174D-8654-985E02AE69AD}" type="slidenum">
              <a:rPr lang="en-US" smtClean="0"/>
              <a:t>3</a:t>
            </a:fld>
            <a:endParaRPr lang="en-US"/>
          </a:p>
        </p:txBody>
      </p:sp>
    </p:spTree>
    <p:extLst>
      <p:ext uri="{BB962C8B-B14F-4D97-AF65-F5344CB8AC3E}">
        <p14:creationId xmlns:p14="http://schemas.microsoft.com/office/powerpoint/2010/main" val="87993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https://www.thenation.com/article/how-crowdworkers-became-ghosts-digital-machine/ </a:t>
            </a:r>
          </a:p>
          <a:p>
            <a:endParaRPr lang="en-US" dirty="0" smtClean="0">
              <a:hlinkClick r:id="rId3"/>
            </a:endParaRPr>
          </a:p>
          <a:p>
            <a:r>
              <a:rPr lang="en-US" dirty="0" smtClean="0">
                <a:hlinkClick r:id="rId3"/>
              </a:rPr>
              <a:t>http://www.newyorker.com/culture/culture-desk/video-turking-for-respect</a:t>
            </a:r>
            <a:endParaRPr lang="en-US" dirty="0" smtClean="0"/>
          </a:p>
          <a:p>
            <a:endParaRPr lang="en-US" dirty="0" smtClean="0"/>
          </a:p>
          <a:p>
            <a:r>
              <a:rPr lang="en-US" dirty="0" smtClean="0">
                <a:hlinkClick r:id="rId4"/>
              </a:rPr>
              <a:t>http://www.pbs.org/newshour/updates/inside-amazons-hidden-science-factory/</a:t>
            </a:r>
            <a:r>
              <a:rPr lang="en-US" dirty="0" smtClean="0"/>
              <a:t>  </a:t>
            </a:r>
          </a:p>
          <a:p>
            <a:endParaRPr lang="en-US" dirty="0" smtClean="0"/>
          </a:p>
        </p:txBody>
      </p:sp>
      <p:sp>
        <p:nvSpPr>
          <p:cNvPr id="4" name="Slide Number Placeholder 3"/>
          <p:cNvSpPr>
            <a:spLocks noGrp="1"/>
          </p:cNvSpPr>
          <p:nvPr>
            <p:ph type="sldNum" sz="quarter" idx="10"/>
          </p:nvPr>
        </p:nvSpPr>
        <p:spPr/>
        <p:txBody>
          <a:bodyPr/>
          <a:lstStyle/>
          <a:p>
            <a:fld id="{1E80A664-E849-174D-8654-985E02AE69AD}" type="slidenum">
              <a:rPr lang="en-US" smtClean="0"/>
              <a:t>7</a:t>
            </a:fld>
            <a:endParaRPr lang="en-US"/>
          </a:p>
        </p:txBody>
      </p:sp>
    </p:spTree>
    <p:extLst>
      <p:ext uri="{BB962C8B-B14F-4D97-AF65-F5344CB8AC3E}">
        <p14:creationId xmlns:p14="http://schemas.microsoft.com/office/powerpoint/2010/main" val="147483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117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0956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238966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26112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07CBDF-7C4A-2741-8AB5-0876DAA854D8}" type="datetimeFigureOut">
              <a:rPr lang="en-US" smtClean="0"/>
              <a:t>4/2/17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1347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7857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07CBDF-7C4A-2741-8AB5-0876DAA854D8}" type="datetimeFigureOut">
              <a:rPr lang="en-US" smtClean="0"/>
              <a:t>4/2/17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30994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07CBDF-7C4A-2741-8AB5-0876DAA854D8}" type="datetimeFigureOut">
              <a:rPr lang="en-US" smtClean="0"/>
              <a:t>4/2/17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9519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7CBDF-7C4A-2741-8AB5-0876DAA854D8}" type="datetimeFigureOut">
              <a:rPr lang="en-US" smtClean="0"/>
              <a:t>4/2/17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48418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161394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07CBDF-7C4A-2741-8AB5-0876DAA854D8}" type="datetimeFigureOut">
              <a:rPr lang="en-US" smtClean="0"/>
              <a:t>4/2/17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080042-1572-C54F-A560-0761149587CE}" type="slidenum">
              <a:rPr lang="en-US" smtClean="0"/>
              <a:t>‹#›</a:t>
            </a:fld>
            <a:endParaRPr lang="en-US"/>
          </a:p>
        </p:txBody>
      </p:sp>
    </p:spTree>
    <p:extLst>
      <p:ext uri="{BB962C8B-B14F-4D97-AF65-F5344CB8AC3E}">
        <p14:creationId xmlns:p14="http://schemas.microsoft.com/office/powerpoint/2010/main" val="6938207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charset="0"/>
                <a:ea typeface="Montserrat" charset="0"/>
                <a:cs typeface="Montserrat" charset="0"/>
              </a:defRPr>
            </a:lvl1pPr>
          </a:lstStyle>
          <a:p>
            <a:fld id="{B607CBDF-7C4A-2741-8AB5-0876DAA854D8}" type="datetimeFigureOut">
              <a:rPr lang="en-US" smtClean="0"/>
              <a:pPr/>
              <a:t>4/2/17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charset="0"/>
                <a:ea typeface="Montserrat" charset="0"/>
                <a:cs typeface="Montserrat"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charset="0"/>
                <a:ea typeface="Montserrat" charset="0"/>
                <a:cs typeface="Montserrat" charset="0"/>
              </a:defRPr>
            </a:lvl1pPr>
          </a:lstStyle>
          <a:p>
            <a:fld id="{2F080042-1572-C54F-A560-0761149587CE}" type="slidenum">
              <a:rPr lang="en-US" smtClean="0"/>
              <a:pPr/>
              <a:t>‹#›</a:t>
            </a:fld>
            <a:endParaRPr lang="en-US"/>
          </a:p>
        </p:txBody>
      </p:sp>
    </p:spTree>
    <p:extLst>
      <p:ext uri="{BB962C8B-B14F-4D97-AF65-F5344CB8AC3E}">
        <p14:creationId xmlns:p14="http://schemas.microsoft.com/office/powerpoint/2010/main" val="212666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ontserrat" charset="0"/>
          <a:ea typeface="Montserrat" charset="0"/>
          <a:cs typeface="Montserra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Montserrat" charset="0"/>
          <a:ea typeface="Montserrat" charset="0"/>
          <a:cs typeface="Montserrat"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Montserrat" charset="0"/>
          <a:ea typeface="Montserrat" charset="0"/>
          <a:cs typeface="Montserra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Montserrat" charset="0"/>
          <a:ea typeface="Montserrat" charset="0"/>
          <a:cs typeface="Montserra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Montserrat" charset="0"/>
          <a:ea typeface="Montserrat" charset="0"/>
          <a:cs typeface="Montserra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microsoft.com/office/2007/relationships/hdphoto" Target="../media/hdphoto4.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9.jpeg"/><Relationship Id="rId5"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microsoft.com/office/2007/relationships/hdphoto" Target="../media/hdphoto7.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microsoft.com/office/2007/relationships/hdphoto" Target="../media/hdphoto8.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microsoft.com/office/2007/relationships/hdphoto" Target="../media/hdphoto9.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microsoft.com/office/2007/relationships/hdphoto" Target="../media/hdphoto10.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microsoft.com/office/2007/relationships/hdphoto" Target="../media/hdphoto1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microsoft.com/office/2007/relationships/hdphoto" Target="../media/hdphoto1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1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demographics.mturk-tracker.com/#/gender/all"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hyperlink" Target="http://demographics.mturk-tracker.com/#/gender/all" TargetMode="External"/><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7133" y="1039956"/>
            <a:ext cx="9144000" cy="4849091"/>
          </a:xfrm>
        </p:spPr>
        <p:txBody>
          <a:bodyPr anchor="ctr"/>
          <a:lstStyle/>
          <a:p>
            <a:r>
              <a:rPr lang="en-US" b="1" dirty="0" smtClean="0">
                <a:latin typeface="Montserrat" charset="0"/>
                <a:ea typeface="Montserrat" charset="0"/>
                <a:cs typeface="Montserrat" charset="0"/>
              </a:rPr>
              <a:t/>
            </a:r>
            <a:br>
              <a:rPr lang="en-US" b="1" dirty="0" smtClean="0">
                <a:latin typeface="Montserrat" charset="0"/>
                <a:ea typeface="Montserrat" charset="0"/>
                <a:cs typeface="Montserrat" charset="0"/>
              </a:rPr>
            </a:br>
            <a:r>
              <a:rPr lang="en-US" dirty="0"/>
              <a:t/>
            </a:r>
            <a:br>
              <a:rPr lang="en-US" dirty="0"/>
            </a:br>
            <a:r>
              <a:rPr lang="en-US" b="1" dirty="0" err="1" smtClean="0">
                <a:latin typeface="Montserrat" charset="0"/>
                <a:ea typeface="Montserrat" charset="0"/>
                <a:cs typeface="Montserrat" charset="0"/>
              </a:rPr>
              <a:t>oTree</a:t>
            </a:r>
            <a:r>
              <a:rPr lang="en-US" b="1" dirty="0" smtClean="0">
                <a:latin typeface="Montserrat" charset="0"/>
                <a:ea typeface="Montserrat" charset="0"/>
                <a:cs typeface="Montserrat" charset="0"/>
              </a:rPr>
              <a:t>: day 2</a:t>
            </a:r>
            <a:endParaRPr lang="en-US" b="1" dirty="0">
              <a:latin typeface="Montserrat" charset="0"/>
              <a:ea typeface="Montserrat" charset="0"/>
              <a:cs typeface="Montserrat" charset="0"/>
            </a:endParaRPr>
          </a:p>
        </p:txBody>
      </p:sp>
      <p:sp>
        <p:nvSpPr>
          <p:cNvPr id="3" name="Subtitle 2"/>
          <p:cNvSpPr>
            <a:spLocks noGrp="1"/>
          </p:cNvSpPr>
          <p:nvPr>
            <p:ph type="subTitle" idx="1"/>
          </p:nvPr>
        </p:nvSpPr>
        <p:spPr>
          <a:xfrm>
            <a:off x="1617133" y="5569383"/>
            <a:ext cx="9144000" cy="832802"/>
          </a:xfrm>
        </p:spPr>
        <p:txBody>
          <a:bodyPr anchor="b">
            <a:noAutofit/>
          </a:bodyPr>
          <a:lstStyle/>
          <a:p>
            <a:r>
              <a:rPr lang="en-US" sz="3000" b="1" dirty="0" err="1" smtClean="0">
                <a:latin typeface="Montserrat" charset="0"/>
                <a:ea typeface="Montserrat" charset="0"/>
                <a:cs typeface="Montserrat" charset="0"/>
              </a:rPr>
              <a:t>Filipp</a:t>
            </a:r>
            <a:r>
              <a:rPr lang="en-US" sz="3000" b="1" dirty="0" smtClean="0">
                <a:latin typeface="Montserrat" charset="0"/>
                <a:ea typeface="Montserrat" charset="0"/>
                <a:cs typeface="Montserrat" charset="0"/>
              </a:rPr>
              <a:t> Chapkovski</a:t>
            </a:r>
          </a:p>
          <a:p>
            <a:r>
              <a:rPr lang="en-US" sz="3000" b="1" dirty="0" smtClean="0">
                <a:latin typeface="Montserrat" charset="0"/>
                <a:ea typeface="Montserrat" charset="0"/>
                <a:cs typeface="Montserrat" charset="0"/>
              </a:rPr>
              <a:t>April 4, 2017</a:t>
            </a:r>
            <a:endParaRPr lang="en-US" sz="3000" b="1" dirty="0" smtClean="0">
              <a:latin typeface="Montserrat" charset="0"/>
              <a:ea typeface="Montserrat" charset="0"/>
              <a:cs typeface="Montserrat" charset="0"/>
            </a:endParaRPr>
          </a:p>
        </p:txBody>
      </p:sp>
      <p:pic>
        <p:nvPicPr>
          <p:cNvPr id="5" name="Picture 4"/>
          <p:cNvPicPr>
            <a:picLocks noChangeAspect="1"/>
          </p:cNvPicPr>
          <p:nvPr/>
        </p:nvPicPr>
        <p:blipFill>
          <a:blip r:embed="rId2"/>
          <a:stretch>
            <a:fillRect/>
          </a:stretch>
        </p:blipFill>
        <p:spPr>
          <a:xfrm>
            <a:off x="4394249" y="1771591"/>
            <a:ext cx="3589769" cy="2070100"/>
          </a:xfrm>
          <a:prstGeom prst="rect">
            <a:avLst/>
          </a:prstGeom>
        </p:spPr>
      </p:pic>
      <p:pic>
        <p:nvPicPr>
          <p:cNvPr id="6" name="Picture 5"/>
          <p:cNvPicPr>
            <a:picLocks noChangeAspect="1"/>
          </p:cNvPicPr>
          <p:nvPr/>
        </p:nvPicPr>
        <p:blipFill>
          <a:blip r:embed="rId3"/>
          <a:stretch>
            <a:fillRect/>
          </a:stretch>
        </p:blipFill>
        <p:spPr>
          <a:xfrm>
            <a:off x="5541044" y="277234"/>
            <a:ext cx="1296178" cy="1288617"/>
          </a:xfrm>
          <a:prstGeom prst="rect">
            <a:avLst/>
          </a:prstGeom>
        </p:spPr>
      </p:pic>
    </p:spTree>
    <p:extLst>
      <p:ext uri="{BB962C8B-B14F-4D97-AF65-F5344CB8AC3E}">
        <p14:creationId xmlns:p14="http://schemas.microsoft.com/office/powerpoint/2010/main" val="778240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lstStyle/>
          <a:p>
            <a:r>
              <a:rPr lang="en-US" dirty="0" err="1" smtClean="0"/>
              <a:t>settings.py</a:t>
            </a:r>
            <a:r>
              <a:rPr lang="en-US" dirty="0" smtClean="0"/>
              <a:t>:</a:t>
            </a:r>
          </a:p>
          <a:p>
            <a:pPr marL="0" indent="0">
              <a:buNone/>
            </a:pPr>
            <a:r>
              <a:rPr lang="en-US" dirty="0">
                <a:latin typeface="Consolas" charset="0"/>
                <a:ea typeface="Consolas" charset="0"/>
                <a:cs typeface="Consolas" charset="0"/>
              </a:rPr>
              <a:t>AWS_ACCESS_KEY_ID = </a:t>
            </a:r>
            <a:r>
              <a:rPr lang="en-US" dirty="0" err="1">
                <a:latin typeface="Consolas" charset="0"/>
                <a:ea typeface="Consolas" charset="0"/>
                <a:cs typeface="Consolas" charset="0"/>
              </a:rPr>
              <a:t>environ.get</a:t>
            </a:r>
            <a:r>
              <a:rPr lang="en-US" dirty="0">
                <a:latin typeface="Consolas" charset="0"/>
                <a:ea typeface="Consolas" charset="0"/>
                <a:cs typeface="Consolas" charset="0"/>
              </a:rPr>
              <a:t>('AWS_ACCESS_KEY_ID')</a:t>
            </a:r>
          </a:p>
          <a:p>
            <a:pPr marL="0" indent="0">
              <a:buNone/>
            </a:pPr>
            <a:r>
              <a:rPr lang="en-US" dirty="0">
                <a:latin typeface="Consolas" charset="0"/>
                <a:ea typeface="Consolas" charset="0"/>
                <a:cs typeface="Consolas" charset="0"/>
              </a:rPr>
              <a:t>AWS_SECRET_ACCESS_KEY = </a:t>
            </a:r>
            <a:r>
              <a:rPr lang="en-US" dirty="0" err="1">
                <a:latin typeface="Consolas" charset="0"/>
                <a:ea typeface="Consolas" charset="0"/>
                <a:cs typeface="Consolas" charset="0"/>
              </a:rPr>
              <a:t>environ.get</a:t>
            </a:r>
            <a:r>
              <a:rPr lang="en-US" dirty="0">
                <a:latin typeface="Consolas" charset="0"/>
                <a:ea typeface="Consolas" charset="0"/>
                <a:cs typeface="Consolas" charset="0"/>
              </a:rPr>
              <a:t>('AWS_SECRET_ACCESS_KEY')</a:t>
            </a:r>
            <a:endParaRPr lang="en-US" dirty="0" smtClean="0">
              <a:latin typeface="Consolas" charset="0"/>
              <a:ea typeface="Consolas" charset="0"/>
              <a:cs typeface="Consolas" charset="0"/>
            </a:endParaRPr>
          </a:p>
          <a:p>
            <a:pPr marL="0" indent="0">
              <a:buNone/>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3508926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err="1">
                <a:latin typeface="Consolas" charset="0"/>
                <a:ea typeface="Consolas" charset="0"/>
                <a:cs typeface="Consolas" charset="0"/>
              </a:rPr>
              <a:t>mturk_hit_settings</a:t>
            </a:r>
            <a:r>
              <a:rPr lang="en-US" dirty="0">
                <a:latin typeface="Consolas" charset="0"/>
                <a:ea typeface="Consolas" charset="0"/>
                <a:cs typeface="Consolas" charset="0"/>
              </a:rPr>
              <a:t> = {</a:t>
            </a:r>
          </a:p>
          <a:p>
            <a:pPr marL="0" indent="0">
              <a:buNone/>
            </a:pPr>
            <a:r>
              <a:rPr lang="en-US" dirty="0">
                <a:latin typeface="Consolas" charset="0"/>
                <a:ea typeface="Consolas" charset="0"/>
                <a:cs typeface="Consolas" charset="0"/>
              </a:rPr>
              <a:t>    'keywords': ['easy', 'bonus', 'choice', 'study'],</a:t>
            </a:r>
          </a:p>
          <a:p>
            <a:pPr marL="0" indent="0">
              <a:buNone/>
            </a:pPr>
            <a:r>
              <a:rPr lang="en-US" dirty="0">
                <a:latin typeface="Consolas" charset="0"/>
                <a:ea typeface="Consolas" charset="0"/>
                <a:cs typeface="Consolas" charset="0"/>
              </a:rPr>
              <a:t>    'title': 'Title for your experiment',</a:t>
            </a:r>
          </a:p>
          <a:p>
            <a:pPr marL="0" indent="0">
              <a:buNone/>
            </a:pPr>
            <a:r>
              <a:rPr lang="en-US" dirty="0">
                <a:latin typeface="Consolas" charset="0"/>
                <a:ea typeface="Consolas" charset="0"/>
                <a:cs typeface="Consolas" charset="0"/>
              </a:rPr>
              <a:t>    'description': 'Description for your experiment',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frame_height</a:t>
            </a:r>
            <a:r>
              <a:rPr lang="en-US" dirty="0">
                <a:latin typeface="Consolas" charset="0"/>
                <a:ea typeface="Consolas" charset="0"/>
                <a:cs typeface="Consolas" charset="0"/>
              </a:rPr>
              <a:t>': 500,</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preview_template</a:t>
            </a:r>
            <a:r>
              <a:rPr lang="en-US" dirty="0">
                <a:latin typeface="Consolas" charset="0"/>
                <a:ea typeface="Consolas" charset="0"/>
                <a:cs typeface="Consolas" charset="0"/>
              </a:rPr>
              <a:t>': 'global/</a:t>
            </a:r>
            <a:r>
              <a:rPr lang="en-US" dirty="0" err="1">
                <a:latin typeface="Consolas" charset="0"/>
                <a:ea typeface="Consolas" charset="0"/>
                <a:cs typeface="Consolas" charset="0"/>
              </a:rPr>
              <a:t>MTurkPreview.html</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minutes_allotted_per_assignment</a:t>
            </a:r>
            <a:r>
              <a:rPr lang="en-US" dirty="0">
                <a:latin typeface="Consolas" charset="0"/>
                <a:ea typeface="Consolas" charset="0"/>
                <a:cs typeface="Consolas" charset="0"/>
              </a:rPr>
              <a:t>': 60,</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expiration_hours</a:t>
            </a:r>
            <a:r>
              <a:rPr lang="en-US" dirty="0">
                <a:latin typeface="Consolas" charset="0"/>
                <a:ea typeface="Consolas" charset="0"/>
                <a:cs typeface="Consolas" charset="0"/>
              </a:rPr>
              <a:t>': 7*24,  # 7 days</a:t>
            </a:r>
          </a:p>
          <a:p>
            <a:pPr marL="0" indent="0">
              <a:buNone/>
            </a:pPr>
            <a:r>
              <a:rPr lang="en-US" dirty="0" smtClean="0">
                <a:latin typeface="Consolas" charset="0"/>
                <a:ea typeface="Consolas" charset="0"/>
                <a:cs typeface="Consolas" charset="0"/>
              </a:rPr>
              <a:t>}</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255669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and </a:t>
            </a:r>
            <a:r>
              <a:rPr lang="en-US" dirty="0" err="1" smtClean="0"/>
              <a:t>oTree</a:t>
            </a:r>
            <a:endParaRPr lang="en-US" dirty="0"/>
          </a:p>
        </p:txBody>
      </p:sp>
      <p:pic>
        <p:nvPicPr>
          <p:cNvPr id="4" name="Picture 3"/>
          <p:cNvPicPr>
            <a:picLocks noChangeAspect="1"/>
          </p:cNvPicPr>
          <p:nvPr/>
        </p:nvPicPr>
        <p:blipFill>
          <a:blip r:embed="rId2"/>
          <a:stretch>
            <a:fillRect/>
          </a:stretch>
        </p:blipFill>
        <p:spPr>
          <a:xfrm>
            <a:off x="1195737" y="1690688"/>
            <a:ext cx="9110636" cy="4185397"/>
          </a:xfrm>
          <a:prstGeom prst="rect">
            <a:avLst/>
          </a:prstGeom>
        </p:spPr>
      </p:pic>
    </p:spTree>
    <p:extLst>
      <p:ext uri="{BB962C8B-B14F-4D97-AF65-F5344CB8AC3E}">
        <p14:creationId xmlns:p14="http://schemas.microsoft.com/office/powerpoint/2010/main" val="711672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671752" y="4391889"/>
            <a:ext cx="6118167" cy="964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671753" y="1330037"/>
            <a:ext cx="6118167" cy="9642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Blocking the retakes</a:t>
            </a:r>
            <a:endParaRPr lang="en-US" dirty="0"/>
          </a:p>
        </p:txBody>
      </p:sp>
      <p:sp>
        <p:nvSpPr>
          <p:cNvPr id="3" name="Content Placeholder 2"/>
          <p:cNvSpPr>
            <a:spLocks noGrp="1"/>
          </p:cNvSpPr>
          <p:nvPr>
            <p:ph idx="1"/>
          </p:nvPr>
        </p:nvSpPr>
        <p:spPr>
          <a:xfrm>
            <a:off x="655320" y="1690688"/>
            <a:ext cx="10515600" cy="4351338"/>
          </a:xfrm>
        </p:spPr>
        <p:txBody>
          <a:bodyPr>
            <a:normAutofit fontScale="85000" lnSpcReduction="20000"/>
          </a:bodyPr>
          <a:lstStyle/>
          <a:p>
            <a:pPr marL="0" indent="0">
              <a:buNone/>
            </a:pP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grant_qualification_id</a:t>
            </a:r>
            <a:r>
              <a:rPr lang="en-US" dirty="0">
                <a:latin typeface="Consolas" charset="0"/>
                <a:ea typeface="Consolas" charset="0"/>
                <a:cs typeface="Consolas" charset="0"/>
              </a:rPr>
              <a:t>': </a:t>
            </a:r>
            <a:r>
              <a:rPr lang="en-US" dirty="0" smtClean="0">
                <a:latin typeface="Consolas" charset="0"/>
                <a:ea typeface="Consolas" charset="0"/>
                <a:cs typeface="Consolas" charset="0"/>
              </a:rPr>
              <a:t>'YOUR_QUALIFICATION_ID_HERE’    </a:t>
            </a:r>
            <a:r>
              <a:rPr lang="en-US" dirty="0">
                <a:latin typeface="Consolas" charset="0"/>
                <a:ea typeface="Consolas" charset="0"/>
                <a:cs typeface="Consolas" charset="0"/>
              </a:rPr>
              <a:t>'</a:t>
            </a:r>
            <a:r>
              <a:rPr lang="en-US" dirty="0" err="1">
                <a:latin typeface="Consolas" charset="0"/>
                <a:ea typeface="Consolas" charset="0"/>
                <a:cs typeface="Consolas" charset="0"/>
              </a:rPr>
              <a:t>qualification_requirements</a:t>
            </a:r>
            <a:r>
              <a:rPr lang="en-US" dirty="0">
                <a:latin typeface="Consolas" charset="0"/>
                <a:ea typeface="Consolas" charset="0"/>
                <a:cs typeface="Consolas" charset="0"/>
              </a:rPr>
              <a:t>': [</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qualification.LocaleRequirement</a:t>
            </a:r>
            <a:r>
              <a:rPr lang="en-US" dirty="0">
                <a:latin typeface="Consolas" charset="0"/>
                <a:ea typeface="Consolas" charset="0"/>
                <a:cs typeface="Consolas" charset="0"/>
              </a:rPr>
              <a:t>("</a:t>
            </a:r>
            <a:r>
              <a:rPr lang="en-US" dirty="0" err="1">
                <a:latin typeface="Consolas" charset="0"/>
                <a:ea typeface="Consolas" charset="0"/>
                <a:cs typeface="Consolas" charset="0"/>
              </a:rPr>
              <a:t>EqualTo</a:t>
            </a:r>
            <a:r>
              <a:rPr lang="en-US" dirty="0">
                <a:latin typeface="Consolas" charset="0"/>
                <a:ea typeface="Consolas" charset="0"/>
                <a:cs typeface="Consolas" charset="0"/>
              </a:rPr>
              <a:t>", "US"),</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qualification.PercentAssignmentsApprovedRequirement</a:t>
            </a:r>
            <a:r>
              <a:rPr lang="en-US" dirty="0">
                <a:latin typeface="Consolas" charset="0"/>
                <a:ea typeface="Consolas" charset="0"/>
                <a:cs typeface="Consolas" charset="0"/>
              </a:rPr>
              <a:t>("</a:t>
            </a:r>
            <a:r>
              <a:rPr lang="en-US" dirty="0" err="1">
                <a:latin typeface="Consolas" charset="0"/>
                <a:ea typeface="Consolas" charset="0"/>
                <a:cs typeface="Consolas" charset="0"/>
              </a:rPr>
              <a:t>GreaterThanOrEqualTo</a:t>
            </a:r>
            <a:r>
              <a:rPr lang="en-US" dirty="0">
                <a:latin typeface="Consolas" charset="0"/>
                <a:ea typeface="Consolas" charset="0"/>
                <a:cs typeface="Consolas" charset="0"/>
              </a:rPr>
              <a:t>", 50),</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qualification.NumberHitsApprovedRequirement</a:t>
            </a:r>
            <a:r>
              <a:rPr lang="en-US" dirty="0">
                <a:latin typeface="Consolas" charset="0"/>
                <a:ea typeface="Consolas" charset="0"/>
                <a:cs typeface="Consolas" charset="0"/>
              </a:rPr>
              <a:t>("</a:t>
            </a:r>
            <a:r>
              <a:rPr lang="en-US" dirty="0" err="1">
                <a:latin typeface="Consolas" charset="0"/>
                <a:ea typeface="Consolas" charset="0"/>
                <a:cs typeface="Consolas" charset="0"/>
              </a:rPr>
              <a:t>GreaterThanOrEqualTo</a:t>
            </a:r>
            <a:r>
              <a:rPr lang="en-US" dirty="0">
                <a:latin typeface="Consolas" charset="0"/>
                <a:ea typeface="Consolas" charset="0"/>
                <a:cs typeface="Consolas" charset="0"/>
              </a:rPr>
              <a:t>", 5),</a:t>
            </a:r>
          </a:p>
          <a:p>
            <a:pPr marL="0" indent="0">
              <a:buNone/>
            </a:pPr>
            <a:r>
              <a:rPr lang="en-US" dirty="0">
                <a:latin typeface="Consolas" charset="0"/>
                <a:ea typeface="Consolas" charset="0"/>
                <a:cs typeface="Consolas" charset="0"/>
              </a:rPr>
              <a:t>        # </a:t>
            </a:r>
            <a:r>
              <a:rPr lang="en-US" dirty="0" err="1">
                <a:latin typeface="Consolas" charset="0"/>
                <a:ea typeface="Consolas" charset="0"/>
                <a:cs typeface="Consolas" charset="0"/>
              </a:rPr>
              <a:t>qualification.Requirement</a:t>
            </a:r>
            <a:r>
              <a:rPr lang="en-US" dirty="0">
                <a:latin typeface="Consolas" charset="0"/>
                <a:ea typeface="Consolas" charset="0"/>
                <a:cs typeface="Consolas" charset="0"/>
              </a:rPr>
              <a:t>('YOUR_QUALIFICATION_ID_HERE', '</a:t>
            </a:r>
            <a:r>
              <a:rPr lang="en-US" dirty="0" err="1">
                <a:latin typeface="Consolas" charset="0"/>
                <a:ea typeface="Consolas" charset="0"/>
                <a:cs typeface="Consolas" charset="0"/>
              </a:rPr>
              <a:t>DoesNotExist</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p>
        </p:txBody>
      </p:sp>
    </p:spTree>
    <p:extLst>
      <p:ext uri="{BB962C8B-B14F-4D97-AF65-F5344CB8AC3E}">
        <p14:creationId xmlns:p14="http://schemas.microsoft.com/office/powerpoint/2010/main" val="1738941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Five</a:t>
            </a:r>
            <a:endParaRPr lang="en-US" dirty="0"/>
          </a:p>
        </p:txBody>
      </p:sp>
      <p:sp>
        <p:nvSpPr>
          <p:cNvPr id="5" name="Rectangle 4"/>
          <p:cNvSpPr/>
          <p:nvPr/>
        </p:nvSpPr>
        <p:spPr>
          <a:xfrm>
            <a:off x="475281" y="5451695"/>
            <a:ext cx="6096000" cy="1200329"/>
          </a:xfrm>
          <a:prstGeom prst="rect">
            <a:avLst/>
          </a:prstGeom>
        </p:spPr>
        <p:txBody>
          <a:bodyPr>
            <a:spAutoFit/>
          </a:bodyPr>
          <a:lstStyle/>
          <a:p>
            <a:r>
              <a:rPr lang="en-US" dirty="0">
                <a:solidFill>
                  <a:srgbClr val="222222"/>
                </a:solidFill>
                <a:latin typeface="Arial" charset="0"/>
              </a:rPr>
              <a:t>Gosling, Samuel D., Peter J. </a:t>
            </a:r>
            <a:r>
              <a:rPr lang="en-US" dirty="0" err="1">
                <a:solidFill>
                  <a:srgbClr val="222222"/>
                </a:solidFill>
                <a:latin typeface="Arial" charset="0"/>
              </a:rPr>
              <a:t>Rentfrow</a:t>
            </a:r>
            <a:r>
              <a:rPr lang="en-US" dirty="0">
                <a:solidFill>
                  <a:srgbClr val="222222"/>
                </a:solidFill>
                <a:latin typeface="Arial" charset="0"/>
              </a:rPr>
              <a:t>, and William B. Swann. "A very brief measure of the Big-Five personality domains." </a:t>
            </a:r>
            <a:r>
              <a:rPr lang="en-US" i="1" dirty="0">
                <a:solidFill>
                  <a:srgbClr val="222222"/>
                </a:solidFill>
                <a:latin typeface="Arial" charset="0"/>
              </a:rPr>
              <a:t>Journal of Research in personality</a:t>
            </a:r>
            <a:r>
              <a:rPr lang="en-US" dirty="0">
                <a:solidFill>
                  <a:srgbClr val="222222"/>
                </a:solidFill>
                <a:latin typeface="Arial" charset="0"/>
              </a:rPr>
              <a:t> 37.6 (2003): 504-528.</a:t>
            </a:r>
            <a:endParaRPr lang="en-US" dirty="0"/>
          </a:p>
        </p:txBody>
      </p:sp>
      <p:pic>
        <p:nvPicPr>
          <p:cNvPr id="7" name="Picture 6"/>
          <p:cNvPicPr>
            <a:picLocks noChangeAspect="1"/>
          </p:cNvPicPr>
          <p:nvPr/>
        </p:nvPicPr>
        <p:blipFill>
          <a:blip r:embed="rId2"/>
          <a:stretch>
            <a:fillRect/>
          </a:stretch>
        </p:blipFill>
        <p:spPr>
          <a:xfrm>
            <a:off x="3617765" y="576782"/>
            <a:ext cx="7736035" cy="4444105"/>
          </a:xfrm>
          <a:prstGeom prst="rect">
            <a:avLst/>
          </a:prstGeom>
        </p:spPr>
      </p:pic>
    </p:spTree>
    <p:extLst>
      <p:ext uri="{BB962C8B-B14F-4D97-AF65-F5344CB8AC3E}">
        <p14:creationId xmlns:p14="http://schemas.microsoft.com/office/powerpoint/2010/main" val="1278972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0650" y="304800"/>
            <a:ext cx="6870700" cy="6248400"/>
          </a:xfrm>
          <a:prstGeom prst="rect">
            <a:avLst/>
          </a:prstGeom>
        </p:spPr>
      </p:pic>
    </p:spTree>
    <p:extLst>
      <p:ext uri="{BB962C8B-B14F-4D97-AF65-F5344CB8AC3E}">
        <p14:creationId xmlns:p14="http://schemas.microsoft.com/office/powerpoint/2010/main" val="1532598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8" b="42303"/>
          <a:stretch/>
        </p:blipFill>
        <p:spPr>
          <a:xfrm>
            <a:off x="471772" y="385957"/>
            <a:ext cx="11648027" cy="4585053"/>
          </a:xfrm>
          <a:prstGeom prst="rect">
            <a:avLst/>
          </a:prstGeom>
        </p:spPr>
      </p:pic>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59337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a:t>
            </a:r>
            <a:endParaRPr lang="en-US" dirty="0"/>
          </a:p>
        </p:txBody>
      </p:sp>
      <p:sp>
        <p:nvSpPr>
          <p:cNvPr id="3" name="Content Placeholder 2"/>
          <p:cNvSpPr>
            <a:spLocks noGrp="1"/>
          </p:cNvSpPr>
          <p:nvPr>
            <p:ph idx="1"/>
          </p:nvPr>
        </p:nvSpPr>
        <p:spPr/>
        <p:txBody>
          <a:bodyPr/>
          <a:lstStyle/>
          <a:p>
            <a:pPr marL="0" indent="0">
              <a:buNone/>
            </a:pPr>
            <a:r>
              <a:rPr lang="en-US" dirty="0">
                <a:latin typeface="Consolas" charset="0"/>
                <a:ea typeface="Consolas" charset="0"/>
                <a:cs typeface="Consolas" charset="0"/>
              </a:rPr>
              <a:t>pip install </a:t>
            </a:r>
            <a:r>
              <a:rPr lang="en-US" dirty="0" err="1" smtClean="0">
                <a:latin typeface="Consolas" charset="0"/>
                <a:ea typeface="Consolas" charset="0"/>
                <a:cs typeface="Consolas" charset="0"/>
              </a:rPr>
              <a:t>django-radiogrid</a:t>
            </a:r>
            <a:endParaRPr lang="en-US" dirty="0" smtClean="0">
              <a:latin typeface="Consolas" charset="0"/>
              <a:ea typeface="Consolas" charset="0"/>
              <a:cs typeface="Consolas" charset="0"/>
            </a:endParaRPr>
          </a:p>
          <a:p>
            <a:r>
              <a:rPr lang="en-US" dirty="0" smtClean="0"/>
              <a:t>in </a:t>
            </a:r>
            <a:r>
              <a:rPr lang="en-US" dirty="0" err="1" smtClean="0"/>
              <a:t>settings.py</a:t>
            </a:r>
            <a:r>
              <a:rPr lang="en-US" dirty="0" smtClean="0"/>
              <a:t>:</a:t>
            </a:r>
          </a:p>
          <a:p>
            <a:pPr marL="0" indent="0">
              <a:buNone/>
            </a:pPr>
            <a:r>
              <a:rPr lang="en-US" dirty="0">
                <a:latin typeface="Consolas" charset="0"/>
                <a:ea typeface="Consolas" charset="0"/>
                <a:cs typeface="Consolas" charset="0"/>
              </a:rPr>
              <a:t>INSTALLED_APPS = ['</a:t>
            </a:r>
            <a:r>
              <a:rPr lang="en-US" dirty="0" err="1">
                <a:latin typeface="Consolas" charset="0"/>
                <a:ea typeface="Consolas" charset="0"/>
                <a:cs typeface="Consolas" charset="0"/>
              </a:rPr>
              <a:t>otree</a:t>
            </a:r>
            <a:r>
              <a:rPr lang="en-US" dirty="0">
                <a:latin typeface="Consolas" charset="0"/>
                <a:ea typeface="Consolas" charset="0"/>
                <a:cs typeface="Consolas" charset="0"/>
              </a:rPr>
              <a:t>',  '</a:t>
            </a:r>
            <a:r>
              <a:rPr lang="en-US" dirty="0" err="1">
                <a:latin typeface="Consolas" charset="0"/>
                <a:ea typeface="Consolas" charset="0"/>
                <a:cs typeface="Consolas" charset="0"/>
              </a:rPr>
              <a:t>radiogrid</a:t>
            </a:r>
            <a:r>
              <a:rPr lang="en-US" dirty="0" smtClean="0">
                <a:latin typeface="Consolas" charset="0"/>
                <a:ea typeface="Consolas" charset="0"/>
                <a:cs typeface="Consolas" charset="0"/>
              </a:rPr>
              <a:t>',]</a:t>
            </a:r>
          </a:p>
          <a:p>
            <a:r>
              <a:rPr lang="en-US" dirty="0" smtClean="0"/>
              <a:t>in </a:t>
            </a:r>
            <a:r>
              <a:rPr lang="en-US" dirty="0" err="1" smtClean="0"/>
              <a:t>models.py</a:t>
            </a:r>
            <a:r>
              <a:rPr lang="en-US" dirty="0" smtClean="0"/>
              <a:t>:</a:t>
            </a:r>
          </a:p>
          <a:p>
            <a:pPr marL="0" indent="0">
              <a:buNone/>
            </a:pPr>
            <a:r>
              <a:rPr lang="en-US" dirty="0">
                <a:latin typeface="Consolas" charset="0"/>
                <a:ea typeface="Consolas" charset="0"/>
                <a:cs typeface="Consolas" charset="0"/>
              </a:rPr>
              <a:t>from </a:t>
            </a:r>
            <a:r>
              <a:rPr lang="en-US" dirty="0" err="1">
                <a:latin typeface="Consolas" charset="0"/>
                <a:ea typeface="Consolas" charset="0"/>
                <a:cs typeface="Consolas" charset="0"/>
              </a:rPr>
              <a:t>radiogrid</a:t>
            </a:r>
            <a:r>
              <a:rPr lang="en-US" dirty="0">
                <a:latin typeface="Consolas" charset="0"/>
                <a:ea typeface="Consolas" charset="0"/>
                <a:cs typeface="Consolas" charset="0"/>
              </a:rPr>
              <a:t> import </a:t>
            </a:r>
            <a:r>
              <a:rPr lang="en-US" dirty="0" err="1">
                <a:latin typeface="Consolas" charset="0"/>
                <a:ea typeface="Consolas" charset="0"/>
                <a:cs typeface="Consolas" charset="0"/>
              </a:rPr>
              <a:t>RadioGridField</a:t>
            </a:r>
            <a:endParaRPr lang="en-US" dirty="0" smtClean="0">
              <a:latin typeface="Consolas" charset="0"/>
              <a:ea typeface="Consolas" charset="0"/>
              <a:cs typeface="Consolas" charset="0"/>
            </a:endParaRPr>
          </a:p>
          <a:p>
            <a:pPr marL="0" indent="0">
              <a:buNone/>
            </a:pPr>
            <a:r>
              <a:rPr lang="en-US" dirty="0" err="1">
                <a:latin typeface="Consolas" charset="0"/>
                <a:ea typeface="Consolas" charset="0"/>
                <a:cs typeface="Consolas" charset="0"/>
              </a:rPr>
              <a:t>bigfive</a:t>
            </a:r>
            <a:r>
              <a:rPr lang="en-US" dirty="0">
                <a:latin typeface="Consolas" charset="0"/>
                <a:ea typeface="Consolas" charset="0"/>
                <a:cs typeface="Consolas" charset="0"/>
              </a:rPr>
              <a:t> = </a:t>
            </a:r>
            <a:r>
              <a:rPr lang="en-US" dirty="0" err="1">
                <a:latin typeface="Consolas" charset="0"/>
                <a:ea typeface="Consolas" charset="0"/>
                <a:cs typeface="Consolas" charset="0"/>
              </a:rPr>
              <a:t>RadioGridField</a:t>
            </a:r>
            <a:r>
              <a:rPr lang="en-US" dirty="0">
                <a:latin typeface="Consolas" charset="0"/>
                <a:ea typeface="Consolas" charset="0"/>
                <a:cs typeface="Consolas" charset="0"/>
              </a:rPr>
              <a:t>(rows=ROWS, values=VALUES, </a:t>
            </a:r>
            <a:r>
              <a:rPr lang="en-US" dirty="0" err="1">
                <a:latin typeface="Consolas" charset="0"/>
                <a:ea typeface="Consolas" charset="0"/>
                <a:cs typeface="Consolas" charset="0"/>
              </a:rPr>
              <a:t>require_all_fields</a:t>
            </a:r>
            <a:r>
              <a:rPr lang="en-US" dirty="0">
                <a:latin typeface="Consolas" charset="0"/>
                <a:ea typeface="Consolas" charset="0"/>
                <a:cs typeface="Consolas" charset="0"/>
              </a:rPr>
              <a:t>=True,</a:t>
            </a: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verbose_name</a:t>
            </a:r>
            <a:r>
              <a:rPr lang="en-US" dirty="0">
                <a:latin typeface="Consolas" charset="0"/>
                <a:ea typeface="Consolas" charset="0"/>
                <a:cs typeface="Consolas" charset="0"/>
              </a:rPr>
              <a:t>='I see myself as',)</a:t>
            </a:r>
          </a:p>
          <a:p>
            <a:endParaRPr lang="en-US" dirty="0"/>
          </a:p>
        </p:txBody>
      </p:sp>
    </p:spTree>
    <p:extLst>
      <p:ext uri="{BB962C8B-B14F-4D97-AF65-F5344CB8AC3E}">
        <p14:creationId xmlns:p14="http://schemas.microsoft.com/office/powerpoint/2010/main" val="1942727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latin typeface="Consolas" charset="0"/>
                <a:ea typeface="Consolas" charset="0"/>
                <a:cs typeface="Consolas" charset="0"/>
              </a:rPr>
              <a:t>ROWS = (</a:t>
            </a:r>
          </a:p>
          <a:p>
            <a:pPr marL="0" indent="0">
              <a:buNone/>
            </a:pPr>
            <a:r>
              <a:rPr lang="en-US" dirty="0">
                <a:latin typeface="Consolas" charset="0"/>
                <a:ea typeface="Consolas" charset="0"/>
                <a:cs typeface="Consolas" charset="0"/>
              </a:rPr>
              <a:t>    (1, "Extraverted, enthusiastic"),</a:t>
            </a:r>
          </a:p>
          <a:p>
            <a:pPr marL="0" indent="0">
              <a:buNone/>
            </a:pPr>
            <a:r>
              <a:rPr lang="en-US" dirty="0">
                <a:latin typeface="Consolas" charset="0"/>
                <a:ea typeface="Consolas" charset="0"/>
                <a:cs typeface="Consolas" charset="0"/>
              </a:rPr>
              <a:t>    (2, "Critical, quarrelsome"),</a:t>
            </a:r>
          </a:p>
          <a:p>
            <a:pPr marL="0" indent="0">
              <a:buNone/>
            </a:pPr>
            <a:r>
              <a:rPr lang="en-US" dirty="0" smtClean="0">
                <a:latin typeface="Consolas" charset="0"/>
                <a:ea typeface="Consolas" charset="0"/>
                <a:cs typeface="Consolas" charset="0"/>
              </a:rPr>
              <a:t>    (3, "Dependable, self-disciplined"),</a:t>
            </a:r>
          </a:p>
          <a:p>
            <a:pPr marL="0" indent="0">
              <a:buNone/>
            </a:pPr>
            <a:r>
              <a:rPr lang="mr-IN" dirty="0" smtClean="0">
                <a:latin typeface="Consolas" charset="0"/>
                <a:ea typeface="Consolas" charset="0"/>
                <a:cs typeface="Consolas" charset="0"/>
              </a:rPr>
              <a:t>…</a:t>
            </a:r>
            <a:endParaRPr lang="en-US" dirty="0" smtClean="0">
              <a:latin typeface="Consolas" charset="0"/>
              <a:ea typeface="Consolas" charset="0"/>
              <a:cs typeface="Consolas" charset="0"/>
            </a:endParaRPr>
          </a:p>
          <a:p>
            <a:pPr marL="0" indent="0">
              <a:buNone/>
            </a:pPr>
            <a:r>
              <a:rPr lang="en-US" dirty="0" smtClean="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VALUES = (</a:t>
            </a:r>
          </a:p>
          <a:p>
            <a:pPr marL="0" indent="0">
              <a:buNone/>
            </a:pPr>
            <a:r>
              <a:rPr lang="en-US" dirty="0">
                <a:latin typeface="Consolas" charset="0"/>
                <a:ea typeface="Consolas" charset="0"/>
                <a:cs typeface="Consolas" charset="0"/>
              </a:rPr>
              <a:t>    (1, "Disagree strongly"),</a:t>
            </a:r>
          </a:p>
          <a:p>
            <a:pPr marL="0" indent="0">
              <a:buNone/>
            </a:pPr>
            <a:r>
              <a:rPr lang="en-US" dirty="0">
                <a:latin typeface="Consolas" charset="0"/>
                <a:ea typeface="Consolas" charset="0"/>
                <a:cs typeface="Consolas" charset="0"/>
              </a:rPr>
              <a:t>    (2, "Disagree moderately"),</a:t>
            </a:r>
          </a:p>
          <a:p>
            <a:pPr marL="0" indent="0">
              <a:buNone/>
            </a:pPr>
            <a:r>
              <a:rPr lang="en-US" dirty="0">
                <a:latin typeface="Consolas" charset="0"/>
                <a:ea typeface="Consolas" charset="0"/>
                <a:cs typeface="Consolas" charset="0"/>
              </a:rPr>
              <a:t>    (3, "Disagree a little"),</a:t>
            </a:r>
          </a:p>
          <a:p>
            <a:pPr marL="0" indent="0">
              <a:buNone/>
            </a:pPr>
            <a:r>
              <a:rPr lang="mr-IN" dirty="0" smtClean="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a:t>
            </a:r>
          </a:p>
        </p:txBody>
      </p:sp>
    </p:spTree>
    <p:extLst>
      <p:ext uri="{BB962C8B-B14F-4D97-AF65-F5344CB8AC3E}">
        <p14:creationId xmlns:p14="http://schemas.microsoft.com/office/powerpoint/2010/main" val="1108728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 more beautiful?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latin typeface="Consolas" charset="0"/>
                <a:ea typeface="Consolas" charset="0"/>
                <a:cs typeface="Consolas" charset="0"/>
              </a:rPr>
              <a:t>with </a:t>
            </a:r>
            <a:r>
              <a:rPr lang="en-US" dirty="0">
                <a:latin typeface="Consolas" charset="0"/>
                <a:ea typeface="Consolas" charset="0"/>
                <a:cs typeface="Consolas" charset="0"/>
              </a:rPr>
              <a:t>open('</a:t>
            </a:r>
            <a:r>
              <a:rPr lang="en-US" dirty="0" err="1">
                <a:latin typeface="Consolas" charset="0"/>
                <a:ea typeface="Consolas" charset="0"/>
                <a:cs typeface="Consolas" charset="0"/>
              </a:rPr>
              <a:t>bigfive</a:t>
            </a:r>
            <a:r>
              <a:rPr lang="en-US" dirty="0">
                <a:latin typeface="Consolas" charset="0"/>
                <a:ea typeface="Consolas" charset="0"/>
                <a:cs typeface="Consolas" charset="0"/>
              </a:rPr>
              <a:t>/big5q.csv') as f:</a:t>
            </a:r>
          </a:p>
          <a:p>
            <a:pPr marL="0" indent="0">
              <a:buNone/>
            </a:pPr>
            <a:r>
              <a:rPr lang="en-US" dirty="0">
                <a:latin typeface="Consolas" charset="0"/>
                <a:ea typeface="Consolas" charset="0"/>
                <a:cs typeface="Consolas" charset="0"/>
              </a:rPr>
              <a:t>        questions =  </a:t>
            </a:r>
            <a:r>
              <a:rPr lang="en-US" dirty="0" err="1">
                <a:latin typeface="Consolas" charset="0"/>
                <a:ea typeface="Consolas" charset="0"/>
                <a:cs typeface="Consolas" charset="0"/>
              </a:rPr>
              <a:t>f.readlines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questions = [(</a:t>
            </a:r>
            <a:r>
              <a:rPr lang="en-US" dirty="0" err="1">
                <a:latin typeface="Consolas" charset="0"/>
                <a:ea typeface="Consolas" charset="0"/>
                <a:cs typeface="Consolas" charset="0"/>
              </a:rPr>
              <a:t>i</a:t>
            </a:r>
            <a:r>
              <a:rPr lang="en-US" dirty="0">
                <a:latin typeface="Consolas" charset="0"/>
                <a:ea typeface="Consolas" charset="0"/>
                <a:cs typeface="Consolas" charset="0"/>
              </a:rPr>
              <a:t>, </a:t>
            </a:r>
            <a:r>
              <a:rPr lang="en-US" dirty="0" err="1">
                <a:latin typeface="Consolas" charset="0"/>
                <a:ea typeface="Consolas" charset="0"/>
                <a:cs typeface="Consolas" charset="0"/>
              </a:rPr>
              <a:t>x.strip</a:t>
            </a:r>
            <a:r>
              <a:rPr lang="en-US" dirty="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x </a:t>
            </a:r>
            <a:r>
              <a:rPr lang="en-US" dirty="0" smtClean="0">
                <a:latin typeface="Consolas" charset="0"/>
                <a:ea typeface="Consolas" charset="0"/>
                <a:cs typeface="Consolas" charset="0"/>
              </a:rPr>
              <a:t>in enumerate(questions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t>
            </a:r>
          </a:p>
          <a:p>
            <a:pPr marL="0" indent="0">
              <a:buNone/>
            </a:pPr>
            <a:r>
              <a:rPr lang="en-US" dirty="0" smtClean="0">
                <a:latin typeface="Consolas" charset="0"/>
                <a:ea typeface="Consolas" charset="0"/>
                <a:cs typeface="Consolas" charset="0"/>
              </a:rPr>
              <a:t>with </a:t>
            </a:r>
            <a:r>
              <a:rPr lang="en-US" dirty="0">
                <a:latin typeface="Consolas" charset="0"/>
                <a:ea typeface="Consolas" charset="0"/>
                <a:cs typeface="Consolas" charset="0"/>
              </a:rPr>
              <a:t>open('</a:t>
            </a:r>
            <a:r>
              <a:rPr lang="en-US" dirty="0" err="1">
                <a:latin typeface="Consolas" charset="0"/>
                <a:ea typeface="Consolas" charset="0"/>
                <a:cs typeface="Consolas" charset="0"/>
              </a:rPr>
              <a:t>bigfive</a:t>
            </a:r>
            <a:r>
              <a:rPr lang="en-US" dirty="0">
                <a:latin typeface="Consolas" charset="0"/>
                <a:ea typeface="Consolas" charset="0"/>
                <a:cs typeface="Consolas" charset="0"/>
              </a:rPr>
              <a:t>/big5a.csv') as f:</a:t>
            </a:r>
          </a:p>
          <a:p>
            <a:pPr marL="0" indent="0">
              <a:buNone/>
            </a:pPr>
            <a:r>
              <a:rPr lang="en-US" dirty="0">
                <a:latin typeface="Consolas" charset="0"/>
                <a:ea typeface="Consolas" charset="0"/>
                <a:cs typeface="Consolas" charset="0"/>
              </a:rPr>
              <a:t>        answers =  </a:t>
            </a:r>
            <a:r>
              <a:rPr lang="en-US" dirty="0" err="1">
                <a:latin typeface="Consolas" charset="0"/>
                <a:ea typeface="Consolas" charset="0"/>
                <a:cs typeface="Consolas" charset="0"/>
              </a:rPr>
              <a:t>f.readlines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answers = [(</a:t>
            </a:r>
            <a:r>
              <a:rPr lang="en-US" dirty="0" err="1">
                <a:latin typeface="Consolas" charset="0"/>
                <a:ea typeface="Consolas" charset="0"/>
                <a:cs typeface="Consolas" charset="0"/>
              </a:rPr>
              <a:t>i</a:t>
            </a:r>
            <a:r>
              <a:rPr lang="en-US" dirty="0">
                <a:latin typeface="Consolas" charset="0"/>
                <a:ea typeface="Consolas" charset="0"/>
                <a:cs typeface="Consolas" charset="0"/>
              </a:rPr>
              <a:t>, </a:t>
            </a:r>
            <a:r>
              <a:rPr lang="en-US" dirty="0" err="1">
                <a:latin typeface="Consolas" charset="0"/>
                <a:ea typeface="Consolas" charset="0"/>
                <a:cs typeface="Consolas" charset="0"/>
              </a:rPr>
              <a:t>x.strip</a:t>
            </a:r>
            <a:r>
              <a:rPr lang="en-US" dirty="0">
                <a:latin typeface="Consolas" charset="0"/>
                <a:ea typeface="Consolas" charset="0"/>
                <a:cs typeface="Consolas" charset="0"/>
              </a:rPr>
              <a:t>()) for </a:t>
            </a:r>
            <a:r>
              <a:rPr lang="en-US" dirty="0" err="1">
                <a:latin typeface="Consolas" charset="0"/>
                <a:ea typeface="Consolas" charset="0"/>
                <a:cs typeface="Consolas" charset="0"/>
              </a:rPr>
              <a:t>i</a:t>
            </a:r>
            <a:r>
              <a:rPr lang="en-US" dirty="0">
                <a:latin typeface="Consolas" charset="0"/>
                <a:ea typeface="Consolas" charset="0"/>
                <a:cs typeface="Consolas" charset="0"/>
              </a:rPr>
              <a:t>, x in enumerate(answers)]</a:t>
            </a:r>
          </a:p>
        </p:txBody>
      </p:sp>
    </p:spTree>
    <p:extLst>
      <p:ext uri="{BB962C8B-B14F-4D97-AF65-F5344CB8AC3E}">
        <p14:creationId xmlns:p14="http://schemas.microsoft.com/office/powerpoint/2010/main" val="626196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a:t>
            </a:r>
            <a:r>
              <a:rPr lang="en-US" dirty="0" err="1" smtClean="0"/>
              <a:t>gonna</a:t>
            </a:r>
            <a:r>
              <a:rPr lang="en-US" dirty="0" smtClean="0"/>
              <a:t> do today</a:t>
            </a:r>
            <a:endParaRPr lang="en-US" dirty="0"/>
          </a:p>
        </p:txBody>
      </p:sp>
      <p:sp>
        <p:nvSpPr>
          <p:cNvPr id="3" name="Content Placeholder 2"/>
          <p:cNvSpPr>
            <a:spLocks noGrp="1"/>
          </p:cNvSpPr>
          <p:nvPr>
            <p:ph idx="1"/>
          </p:nvPr>
        </p:nvSpPr>
        <p:spPr/>
        <p:txBody>
          <a:bodyPr/>
          <a:lstStyle/>
          <a:p>
            <a:r>
              <a:rPr lang="en-US" dirty="0" err="1" smtClean="0"/>
              <a:t>oTree</a:t>
            </a:r>
            <a:r>
              <a:rPr lang="en-US" dirty="0" smtClean="0"/>
              <a:t>, </a:t>
            </a:r>
            <a:r>
              <a:rPr lang="en-US" dirty="0" err="1" smtClean="0"/>
              <a:t>mTurk</a:t>
            </a:r>
            <a:r>
              <a:rPr lang="en-US" dirty="0" smtClean="0"/>
              <a:t> and </a:t>
            </a:r>
            <a:r>
              <a:rPr lang="en-US" dirty="0" err="1" smtClean="0"/>
              <a:t>BigFive</a:t>
            </a:r>
            <a:r>
              <a:rPr lang="en-US" dirty="0" smtClean="0"/>
              <a:t> Survey</a:t>
            </a:r>
          </a:p>
          <a:p>
            <a:r>
              <a:rPr lang="en-US" dirty="0" smtClean="0"/>
              <a:t>Standard public good game</a:t>
            </a:r>
          </a:p>
          <a:p>
            <a:r>
              <a:rPr lang="en-US" dirty="0" smtClean="0"/>
              <a:t>Public good game with punishment</a:t>
            </a:r>
          </a:p>
          <a:p>
            <a:r>
              <a:rPr lang="en-US" dirty="0" smtClean="0"/>
              <a:t>Django Channels</a:t>
            </a:r>
          </a:p>
          <a:p>
            <a:r>
              <a:rPr lang="en-US" dirty="0" smtClean="0"/>
              <a:t>Your projects</a:t>
            </a:r>
          </a:p>
        </p:txBody>
      </p:sp>
    </p:spTree>
    <p:extLst>
      <p:ext uri="{BB962C8B-B14F-4D97-AF65-F5344CB8AC3E}">
        <p14:creationId xmlns:p14="http://schemas.microsoft.com/office/powerpoint/2010/main" val="689679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How to do it </a:t>
            </a:r>
            <a:r>
              <a:rPr lang="en-US" smtClean="0"/>
              <a:t>more beautiful?</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onsolas" charset="0"/>
                <a:ea typeface="Consolas" charset="0"/>
                <a:cs typeface="Consolas" charset="0"/>
              </a:rPr>
              <a:t>animals = ['cow', 'dog', 'cat']</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a:t>
            </a:r>
            <a:r>
              <a:rPr lang="en-US" dirty="0">
                <a:latin typeface="Consolas" charset="0"/>
                <a:ea typeface="Consolas" charset="0"/>
                <a:cs typeface="Consolas" charset="0"/>
              </a:rPr>
              <a:t> in enumerate(animals):</a:t>
            </a:r>
          </a:p>
          <a:p>
            <a:pPr marL="0" indent="0">
              <a:buNone/>
            </a:pPr>
            <a:r>
              <a:rPr lang="en-US" dirty="0">
                <a:latin typeface="Consolas" charset="0"/>
                <a:ea typeface="Consolas" charset="0"/>
                <a:cs typeface="Consolas" charset="0"/>
              </a:rPr>
              <a:t>    print('Animal {} is {}'.format(i+1,a))</a:t>
            </a:r>
          </a:p>
          <a:p>
            <a:pPr marL="0" indent="0">
              <a:buNone/>
            </a:pPr>
            <a:r>
              <a:rPr lang="en-US" dirty="0" err="1">
                <a:latin typeface="Consolas" charset="0"/>
                <a:ea typeface="Consolas" charset="0"/>
                <a:cs typeface="Consolas" charset="0"/>
              </a:rPr>
              <a:t>numericals</a:t>
            </a:r>
            <a:r>
              <a:rPr lang="en-US" dirty="0">
                <a:latin typeface="Consolas" charset="0"/>
                <a:ea typeface="Consolas" charset="0"/>
                <a:cs typeface="Consolas" charset="0"/>
              </a:rPr>
              <a:t> = ['First', 'Second', 'Third']</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a:t>
            </a:r>
            <a:r>
              <a:rPr lang="en-US" dirty="0">
                <a:latin typeface="Consolas" charset="0"/>
                <a:ea typeface="Consolas" charset="0"/>
                <a:cs typeface="Consolas" charset="0"/>
              </a:rPr>
              <a:t> in enumerate(animals):</a:t>
            </a:r>
          </a:p>
          <a:p>
            <a:pPr marL="0" indent="0">
              <a:buNone/>
            </a:pPr>
            <a:r>
              <a:rPr lang="en-US" dirty="0">
                <a:latin typeface="Consolas" charset="0"/>
                <a:ea typeface="Consolas" charset="0"/>
                <a:cs typeface="Consolas" charset="0"/>
              </a:rPr>
              <a:t>    print('My {} Animal is {}'.\</a:t>
            </a:r>
          </a:p>
          <a:p>
            <a:pPr marL="0" indent="0">
              <a:buNone/>
            </a:pPr>
            <a:r>
              <a:rPr lang="en-US" dirty="0">
                <a:latin typeface="Consolas" charset="0"/>
                <a:ea typeface="Consolas" charset="0"/>
                <a:cs typeface="Consolas" charset="0"/>
              </a:rPr>
              <a:t>          format(</a:t>
            </a:r>
            <a:r>
              <a:rPr lang="en-US" dirty="0" err="1">
                <a:latin typeface="Consolas" charset="0"/>
                <a:ea typeface="Consolas" charset="0"/>
                <a:cs typeface="Consolas" charset="0"/>
              </a:rPr>
              <a:t>numericals</a:t>
            </a:r>
            <a:r>
              <a:rPr lang="en-US" dirty="0">
                <a:latin typeface="Consolas" charset="0"/>
                <a:ea typeface="Consolas" charset="0"/>
                <a:cs typeface="Consolas" charset="0"/>
              </a:rPr>
              <a:t>[</a:t>
            </a:r>
            <a:r>
              <a:rPr lang="en-US" dirty="0" err="1">
                <a:latin typeface="Consolas" charset="0"/>
                <a:ea typeface="Consolas" charset="0"/>
                <a:cs typeface="Consolas" charset="0"/>
              </a:rPr>
              <a:t>i</a:t>
            </a:r>
            <a:r>
              <a:rPr lang="en-US" dirty="0">
                <a:latin typeface="Consolas" charset="0"/>
                <a:ea typeface="Consolas" charset="0"/>
                <a:cs typeface="Consolas" charset="0"/>
              </a:rPr>
              <a:t>],a))</a:t>
            </a:r>
          </a:p>
          <a:p>
            <a:pPr marL="0" indent="0">
              <a:buNone/>
            </a:pPr>
            <a:r>
              <a:rPr lang="en-US" dirty="0">
                <a:latin typeface="Consolas" charset="0"/>
                <a:ea typeface="Consolas" charset="0"/>
                <a:cs typeface="Consolas" charset="0"/>
              </a:rPr>
              <a:t>print('============')</a:t>
            </a:r>
          </a:p>
          <a:p>
            <a:pPr marL="0" indent="0">
              <a:buNone/>
            </a:pPr>
            <a:r>
              <a:rPr lang="en-US" dirty="0" err="1">
                <a:latin typeface="Consolas" charset="0"/>
                <a:ea typeface="Consolas" charset="0"/>
                <a:cs typeface="Consolas" charset="0"/>
              </a:rPr>
              <a:t>numanimals</a:t>
            </a:r>
            <a:r>
              <a:rPr lang="en-US" dirty="0">
                <a:latin typeface="Consolas" charset="0"/>
                <a:ea typeface="Consolas" charset="0"/>
                <a:cs typeface="Consolas" charset="0"/>
              </a:rPr>
              <a:t> = zip(</a:t>
            </a:r>
            <a:r>
              <a:rPr lang="en-US" dirty="0" err="1">
                <a:latin typeface="Consolas" charset="0"/>
                <a:ea typeface="Consolas" charset="0"/>
                <a:cs typeface="Consolas" charset="0"/>
              </a:rPr>
              <a:t>numericals,animals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for </a:t>
            </a:r>
            <a:r>
              <a:rPr lang="en-US" dirty="0" err="1">
                <a:latin typeface="Consolas" charset="0"/>
                <a:ea typeface="Consolas" charset="0"/>
                <a:cs typeface="Consolas" charset="0"/>
              </a:rPr>
              <a:t>i</a:t>
            </a:r>
            <a:r>
              <a:rPr lang="en-US" dirty="0">
                <a:latin typeface="Consolas" charset="0"/>
                <a:ea typeface="Consolas" charset="0"/>
                <a:cs typeface="Consolas" charset="0"/>
              </a:rPr>
              <a:t> in </a:t>
            </a:r>
            <a:r>
              <a:rPr lang="en-US" dirty="0" err="1">
                <a:latin typeface="Consolas" charset="0"/>
                <a:ea typeface="Consolas" charset="0"/>
                <a:cs typeface="Consolas" charset="0"/>
              </a:rPr>
              <a:t>numanimals</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print('My {} Animal is {}'.\</a:t>
            </a:r>
          </a:p>
          <a:p>
            <a:pPr marL="0" indent="0">
              <a:buNone/>
            </a:pPr>
            <a:r>
              <a:rPr lang="en-US" dirty="0">
                <a:latin typeface="Consolas" charset="0"/>
                <a:ea typeface="Consolas" charset="0"/>
                <a:cs typeface="Consolas" charset="0"/>
              </a:rPr>
              <a:t>              format(</a:t>
            </a:r>
            <a:r>
              <a:rPr lang="en-US" dirty="0" err="1">
                <a:latin typeface="Consolas" charset="0"/>
                <a:ea typeface="Consolas" charset="0"/>
                <a:cs typeface="Consolas" charset="0"/>
              </a:rPr>
              <a:t>i</a:t>
            </a:r>
            <a:r>
              <a:rPr lang="en-US" dirty="0">
                <a:latin typeface="Consolas" charset="0"/>
                <a:ea typeface="Consolas" charset="0"/>
                <a:cs typeface="Consolas" charset="0"/>
              </a:rPr>
              <a:t>[0],</a:t>
            </a:r>
            <a:r>
              <a:rPr lang="en-US" dirty="0" err="1">
                <a:latin typeface="Consolas" charset="0"/>
                <a:ea typeface="Consolas" charset="0"/>
                <a:cs typeface="Consolas" charset="0"/>
              </a:rPr>
              <a:t>i</a:t>
            </a:r>
            <a:r>
              <a:rPr lang="en-US" dirty="0">
                <a:latin typeface="Consolas" charset="0"/>
                <a:ea typeface="Consolas" charset="0"/>
                <a:cs typeface="Consolas" charset="0"/>
              </a:rPr>
              <a:t>[1]))</a:t>
            </a:r>
          </a:p>
        </p:txBody>
      </p:sp>
    </p:spTree>
    <p:extLst>
      <p:ext uri="{BB962C8B-B14F-4D97-AF65-F5344CB8AC3E}">
        <p14:creationId xmlns:p14="http://schemas.microsoft.com/office/powerpoint/2010/main" val="1673453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Running session in </a:t>
            </a:r>
            <a:r>
              <a:rPr lang="en-US" dirty="0" err="1" smtClean="0"/>
              <a:t>mTurk</a:t>
            </a:r>
            <a:endParaRPr lang="en-US" dirty="0"/>
          </a:p>
        </p:txBody>
      </p:sp>
      <p:pic>
        <p:nvPicPr>
          <p:cNvPr id="6" name="Picture 5"/>
          <p:cNvPicPr>
            <a:picLocks noChangeAspect="1"/>
          </p:cNvPicPr>
          <p:nvPr/>
        </p:nvPicPr>
        <p:blipFill>
          <a:blip r:embed="rId2"/>
          <a:stretch>
            <a:fillRect/>
          </a:stretch>
        </p:blipFill>
        <p:spPr>
          <a:xfrm>
            <a:off x="182880" y="1978188"/>
            <a:ext cx="12192000" cy="3134381"/>
          </a:xfrm>
          <a:prstGeom prst="rect">
            <a:avLst/>
          </a:prstGeom>
        </p:spPr>
      </p:pic>
    </p:spTree>
    <p:extLst>
      <p:ext uri="{BB962C8B-B14F-4D97-AF65-F5344CB8AC3E}">
        <p14:creationId xmlns:p14="http://schemas.microsoft.com/office/powerpoint/2010/main" val="1479860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a:xfrm>
            <a:off x="838200" y="365125"/>
            <a:ext cx="3750425" cy="2494453"/>
          </a:xfrm>
        </p:spPr>
        <p:txBody>
          <a:bodyPr>
            <a:normAutofit/>
          </a:bodyPr>
          <a:lstStyle/>
          <a:p>
            <a:r>
              <a:rPr lang="en-US" dirty="0" smtClean="0"/>
              <a:t>Running session in </a:t>
            </a:r>
            <a:r>
              <a:rPr lang="en-US" dirty="0" err="1" smtClean="0"/>
              <a:t>mTurk</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94568" y="544484"/>
            <a:ext cx="8253046" cy="6858000"/>
          </a:xfrm>
          <a:prstGeom prst="rect">
            <a:avLst/>
          </a:prstGeom>
        </p:spPr>
      </p:pic>
    </p:spTree>
    <p:extLst>
      <p:ext uri="{BB962C8B-B14F-4D97-AF65-F5344CB8AC3E}">
        <p14:creationId xmlns:p14="http://schemas.microsoft.com/office/powerpoint/2010/main" val="1377938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1273" y="269580"/>
            <a:ext cx="10924774" cy="5988056"/>
          </a:xfrm>
          <a:prstGeom prst="rect">
            <a:avLst/>
          </a:prstGeom>
        </p:spPr>
      </p:pic>
    </p:spTree>
    <p:extLst>
      <p:ext uri="{BB962C8B-B14F-4D97-AF65-F5344CB8AC3E}">
        <p14:creationId xmlns:p14="http://schemas.microsoft.com/office/powerpoint/2010/main" val="2061997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100000"/>
                    </a14:imgEffect>
                  </a14:imgLayer>
                </a14:imgProps>
              </a:ext>
            </a:extLst>
          </a:blip>
          <a:stretch>
            <a:fillRect/>
          </a:stretch>
        </p:blipFill>
        <p:spPr>
          <a:xfrm rot="10800000" flipH="1" flipV="1">
            <a:off x="1383067" y="0"/>
            <a:ext cx="8958989" cy="6858000"/>
          </a:xfrm>
          <a:prstGeom prst="rect">
            <a:avLst/>
          </a:prstGeom>
        </p:spPr>
      </p:pic>
    </p:spTree>
    <p:extLst>
      <p:ext uri="{BB962C8B-B14F-4D97-AF65-F5344CB8AC3E}">
        <p14:creationId xmlns:p14="http://schemas.microsoft.com/office/powerpoint/2010/main" val="10728176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71316" y="3973484"/>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smtClean="0"/>
              <a:t>HEROKU!</a:t>
            </a:r>
            <a:endParaRPr lang="en-US" dirty="0"/>
          </a:p>
        </p:txBody>
      </p:sp>
      <p:sp>
        <p:nvSpPr>
          <p:cNvPr id="4" name="Content Placeholder 3"/>
          <p:cNvSpPr>
            <a:spLocks noGrp="1"/>
          </p:cNvSpPr>
          <p:nvPr>
            <p:ph idx="1"/>
          </p:nvPr>
        </p:nvSpPr>
        <p:spPr/>
        <p:txBody>
          <a:bodyPr/>
          <a:lstStyle/>
          <a:p>
            <a:r>
              <a:rPr lang="en-US" dirty="0" err="1" smtClean="0"/>
              <a:t>heroku</a:t>
            </a:r>
            <a:r>
              <a:rPr lang="en-US" dirty="0" smtClean="0"/>
              <a:t> create</a:t>
            </a:r>
          </a:p>
          <a:p>
            <a:r>
              <a:rPr lang="en-US" dirty="0" err="1" smtClean="0"/>
              <a:t>heroku</a:t>
            </a:r>
            <a:r>
              <a:rPr lang="en-US" dirty="0" smtClean="0"/>
              <a:t> run</a:t>
            </a:r>
          </a:p>
          <a:p>
            <a:r>
              <a:rPr lang="en-US" dirty="0" err="1" smtClean="0"/>
              <a:t>heroku</a:t>
            </a:r>
            <a:r>
              <a:rPr lang="en-US" dirty="0" smtClean="0"/>
              <a:t> </a:t>
            </a:r>
            <a:r>
              <a:rPr lang="en-US" dirty="0" err="1" smtClean="0"/>
              <a:t>redis</a:t>
            </a:r>
            <a:endParaRPr lang="en-US" dirty="0" smtClean="0"/>
          </a:p>
          <a:p>
            <a:r>
              <a:rPr lang="en-US" dirty="0" err="1" smtClean="0"/>
              <a:t>git</a:t>
            </a:r>
            <a:r>
              <a:rPr lang="en-US" dirty="0" smtClean="0"/>
              <a:t> add .</a:t>
            </a:r>
          </a:p>
          <a:p>
            <a:r>
              <a:rPr lang="en-US" dirty="0" err="1" smtClean="0"/>
              <a:t>git</a:t>
            </a:r>
            <a:r>
              <a:rPr lang="en-US" dirty="0" smtClean="0"/>
              <a:t> commit</a:t>
            </a:r>
          </a:p>
          <a:p>
            <a:r>
              <a:rPr lang="en-US" dirty="0" err="1" smtClean="0"/>
              <a:t>git</a:t>
            </a:r>
            <a:r>
              <a:rPr lang="en-US" dirty="0" smtClean="0"/>
              <a:t> push </a:t>
            </a:r>
            <a:r>
              <a:rPr lang="en-US" dirty="0" err="1" smtClean="0"/>
              <a:t>heroku</a:t>
            </a:r>
            <a:r>
              <a:rPr lang="en-US" smtClean="0"/>
              <a:t> master</a:t>
            </a:r>
            <a:endParaRPr lang="en-US"/>
          </a:p>
        </p:txBody>
      </p:sp>
    </p:spTree>
    <p:extLst>
      <p:ext uri="{BB962C8B-B14F-4D97-AF65-F5344CB8AC3E}">
        <p14:creationId xmlns:p14="http://schemas.microsoft.com/office/powerpoint/2010/main" val="925732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a:t>
            </a:r>
            <a:endParaRPr lang="en-US" dirty="0"/>
          </a:p>
        </p:txBody>
      </p:sp>
      <p:sp>
        <p:nvSpPr>
          <p:cNvPr id="3" name="Content Placeholder 2"/>
          <p:cNvSpPr>
            <a:spLocks noGrp="1"/>
          </p:cNvSpPr>
          <p:nvPr>
            <p:ph idx="1"/>
          </p:nvPr>
        </p:nvSpPr>
        <p:spPr/>
        <p:txBody>
          <a:bodyPr/>
          <a:lstStyle/>
          <a:p>
            <a:r>
              <a:rPr lang="en-US" dirty="0" smtClean="0"/>
              <a:t>Standard PGG.</a:t>
            </a:r>
          </a:p>
          <a:p>
            <a:r>
              <a:rPr lang="en-US" dirty="0" smtClean="0"/>
              <a:t>Players play for 10 rounds</a:t>
            </a:r>
          </a:p>
          <a:p>
            <a:r>
              <a:rPr lang="en-US" dirty="0" smtClean="0"/>
              <a:t>2 treatments: random and partner matching</a:t>
            </a:r>
          </a:p>
          <a:p>
            <a:r>
              <a:rPr lang="en-US" dirty="0" smtClean="0"/>
              <a:t>We show gender of players</a:t>
            </a:r>
          </a:p>
          <a:p>
            <a:r>
              <a:rPr lang="en-US" dirty="0" smtClean="0"/>
              <a:t>We show their earnings in previous rounds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470281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6536" y="1690688"/>
            <a:ext cx="6337300" cy="406400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54369" y="1412818"/>
            <a:ext cx="6237631" cy="4225492"/>
          </a:xfrm>
          <a:prstGeom prst="rect">
            <a:avLst/>
          </a:prstGeom>
        </p:spPr>
      </p:pic>
    </p:spTree>
    <p:extLst>
      <p:ext uri="{BB962C8B-B14F-4D97-AF65-F5344CB8AC3E}">
        <p14:creationId xmlns:p14="http://schemas.microsoft.com/office/powerpoint/2010/main" val="11527842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a:xfrm>
            <a:off x="838200" y="1825625"/>
            <a:ext cx="10515600" cy="734695"/>
          </a:xfrm>
        </p:spPr>
        <p:txBody>
          <a:bodyPr/>
          <a:lstStyle/>
          <a:p>
            <a:r>
              <a:rPr lang="en-US" dirty="0" smtClean="0"/>
              <a:t>Gender </a:t>
            </a:r>
            <a:r>
              <a:rPr lang="mr-IN" dirty="0" smtClean="0"/>
              <a:t>–</a:t>
            </a:r>
            <a:r>
              <a:rPr lang="en-US" dirty="0" smtClean="0"/>
              <a:t> across rounds:</a:t>
            </a:r>
          </a:p>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019" y="2560319"/>
            <a:ext cx="9762028" cy="3811533"/>
          </a:xfrm>
          <a:prstGeom prst="rect">
            <a:avLst/>
          </a:prstGeom>
        </p:spPr>
      </p:pic>
    </p:spTree>
    <p:extLst>
      <p:ext uri="{BB962C8B-B14F-4D97-AF65-F5344CB8AC3E}">
        <p14:creationId xmlns:p14="http://schemas.microsoft.com/office/powerpoint/2010/main" val="771404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a:t>
            </a:r>
            <a:r>
              <a:rPr lang="en-US" dirty="0"/>
              <a:t>results of previous rounds</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199" y="1551131"/>
            <a:ext cx="9984971" cy="4911843"/>
          </a:xfrm>
          <a:prstGeom prst="rect">
            <a:avLst/>
          </a:prstGeom>
        </p:spPr>
      </p:pic>
    </p:spTree>
    <p:extLst>
      <p:ext uri="{BB962C8B-B14F-4D97-AF65-F5344CB8AC3E}">
        <p14:creationId xmlns:p14="http://schemas.microsoft.com/office/powerpoint/2010/main" val="644957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46640" y="-119533"/>
            <a:ext cx="3165099" cy="3165099"/>
          </a:xfrm>
          <a:prstGeom prst="rect">
            <a:avLst/>
          </a:prstGeom>
        </p:spPr>
      </p:pic>
      <p:sp>
        <p:nvSpPr>
          <p:cNvPr id="2" name="Title 1"/>
          <p:cNvSpPr>
            <a:spLocks noGrp="1"/>
          </p:cNvSpPr>
          <p:nvPr>
            <p:ph type="title"/>
          </p:nvPr>
        </p:nvSpPr>
        <p:spPr/>
        <p:txBody>
          <a:bodyPr/>
          <a:lstStyle/>
          <a:p>
            <a:r>
              <a:rPr lang="en-US" dirty="0" err="1" smtClean="0"/>
              <a:t>oTree</a:t>
            </a:r>
            <a:r>
              <a:rPr lang="en-US" dirty="0" smtClean="0"/>
              <a:t> and </a:t>
            </a:r>
            <a:r>
              <a:rPr lang="en-US" dirty="0" err="1" smtClean="0"/>
              <a:t>mTurk</a:t>
            </a:r>
            <a:endParaRPr lang="en-US" dirty="0"/>
          </a:p>
        </p:txBody>
      </p:sp>
      <p:sp>
        <p:nvSpPr>
          <p:cNvPr id="3" name="Content Placeholder 2"/>
          <p:cNvSpPr>
            <a:spLocks noGrp="1"/>
          </p:cNvSpPr>
          <p:nvPr>
            <p:ph idx="1"/>
          </p:nvPr>
        </p:nvSpPr>
        <p:spPr/>
        <p:txBody>
          <a:bodyPr/>
          <a:lstStyle/>
          <a:p>
            <a:r>
              <a:rPr lang="en-US" dirty="0" smtClean="0"/>
              <a:t>general info: what is Amazon </a:t>
            </a:r>
            <a:r>
              <a:rPr lang="en-US" dirty="0" err="1" smtClean="0"/>
              <a:t>mTurk</a:t>
            </a:r>
            <a:r>
              <a:rPr lang="en-US" dirty="0" smtClean="0"/>
              <a:t>?</a:t>
            </a:r>
            <a:endParaRPr lang="ru-RU" dirty="0" smtClean="0"/>
          </a:p>
          <a:p>
            <a:r>
              <a:rPr lang="en-US" dirty="0" smtClean="0"/>
              <a:t>Requesters post HITs, Workers do them.</a:t>
            </a:r>
          </a:p>
          <a:p>
            <a:r>
              <a:rPr lang="en-US" b="0" dirty="0"/>
              <a:t>60% female and 83.5% white </a:t>
            </a:r>
            <a:r>
              <a:rPr lang="en-US" b="0" dirty="0" smtClean="0"/>
              <a:t>participants</a:t>
            </a:r>
          </a:p>
          <a:p>
            <a:r>
              <a:rPr lang="en-US" b="0" dirty="0"/>
              <a:t>a mean age of 32.2 and 14.9 years of education.</a:t>
            </a:r>
            <a:endParaRPr lang="en-US" dirty="0" smtClean="0"/>
          </a:p>
        </p:txBody>
      </p:sp>
      <p:sp>
        <p:nvSpPr>
          <p:cNvPr id="11" name="Rectangle 10"/>
          <p:cNvSpPr/>
          <p:nvPr/>
        </p:nvSpPr>
        <p:spPr>
          <a:xfrm>
            <a:off x="652221" y="6185014"/>
            <a:ext cx="11259518" cy="461665"/>
          </a:xfrm>
          <a:prstGeom prst="rect">
            <a:avLst/>
          </a:prstGeom>
        </p:spPr>
        <p:txBody>
          <a:bodyPr wrap="square">
            <a:spAutoFit/>
          </a:bodyPr>
          <a:lstStyle/>
          <a:p>
            <a:r>
              <a:rPr lang="en-US" sz="1200" dirty="0" err="1">
                <a:solidFill>
                  <a:srgbClr val="222222"/>
                </a:solidFill>
                <a:latin typeface="Arial" charset="0"/>
              </a:rPr>
              <a:t>Berinsky</a:t>
            </a:r>
            <a:r>
              <a:rPr lang="en-US" sz="1200" dirty="0">
                <a:solidFill>
                  <a:srgbClr val="222222"/>
                </a:solidFill>
                <a:latin typeface="Arial" charset="0"/>
              </a:rPr>
              <a:t>, Adam J., Gregory A. Huber, and Gabriel S. Lenz. "Evaluating online labor markets for experimental research: Amazon. com's Mechanical Turk." </a:t>
            </a:r>
            <a:r>
              <a:rPr lang="en-US" sz="1200" i="1" dirty="0">
                <a:solidFill>
                  <a:srgbClr val="222222"/>
                </a:solidFill>
                <a:latin typeface="Arial" charset="0"/>
              </a:rPr>
              <a:t>Political Analysis</a:t>
            </a:r>
            <a:r>
              <a:rPr lang="en-US" sz="1200" dirty="0">
                <a:solidFill>
                  <a:srgbClr val="222222"/>
                </a:solidFill>
                <a:latin typeface="Arial" charset="0"/>
              </a:rPr>
              <a:t> 20.3 (2012): 351-368.</a:t>
            </a:r>
            <a:endParaRPr lang="en-US" sz="1200" dirty="0"/>
          </a:p>
        </p:txBody>
      </p:sp>
      <p:sp>
        <p:nvSpPr>
          <p:cNvPr id="12" name="Rectangle 11"/>
          <p:cNvSpPr/>
          <p:nvPr/>
        </p:nvSpPr>
        <p:spPr>
          <a:xfrm>
            <a:off x="977039" y="4138052"/>
            <a:ext cx="10237922" cy="1631216"/>
          </a:xfrm>
          <a:prstGeom prst="rect">
            <a:avLst/>
          </a:prstGeom>
        </p:spPr>
        <p:txBody>
          <a:bodyPr wrap="square">
            <a:spAutoFit/>
          </a:bodyPr>
          <a:lstStyle/>
          <a:p>
            <a:r>
              <a:rPr lang="en-US" sz="2500" b="1" dirty="0" smtClean="0">
                <a:latin typeface="Montserrat" charset="0"/>
                <a:ea typeface="Montserrat" charset="0"/>
                <a:cs typeface="Montserrat" charset="0"/>
              </a:rPr>
              <a:t>“even the highest pay rate we have used on </a:t>
            </a:r>
            <a:r>
              <a:rPr lang="en-US" sz="2500" b="1" dirty="0" err="1" smtClean="0">
                <a:latin typeface="Montserrat" charset="0"/>
                <a:ea typeface="Montserrat" charset="0"/>
                <a:cs typeface="Montserrat" charset="0"/>
              </a:rPr>
              <a:t>MTurk</a:t>
            </a:r>
            <a:r>
              <a:rPr lang="en-US" sz="2500" b="1" dirty="0" smtClean="0">
                <a:latin typeface="Montserrat" charset="0"/>
                <a:ea typeface="Montserrat" charset="0"/>
                <a:cs typeface="Montserrat" charset="0"/>
              </a:rPr>
              <a:t> of $.50 for a 5-min survey (an effective hourly rate of $6) </a:t>
            </a:r>
            <a:r>
              <a:rPr lang="mr-IN" sz="2500" b="1" dirty="0" smtClean="0">
                <a:latin typeface="Montserrat" charset="0"/>
                <a:ea typeface="Montserrat" charset="0"/>
                <a:cs typeface="Montserrat" charset="0"/>
              </a:rPr>
              <a:t>…</a:t>
            </a:r>
            <a:r>
              <a:rPr lang="en-US" sz="2500" b="1" dirty="0" smtClean="0">
                <a:latin typeface="Montserrat" charset="0"/>
                <a:ea typeface="Montserrat" charset="0"/>
                <a:cs typeface="Montserrat" charset="0"/>
              </a:rPr>
              <a:t>By contrast, per subject costs for typical undergraduate samples are about $5 to $10, for non-student campus samples about $30.”</a:t>
            </a:r>
            <a:endParaRPr lang="en-US" sz="2500" b="1" dirty="0">
              <a:latin typeface="Montserrat" charset="0"/>
              <a:ea typeface="Montserrat" charset="0"/>
              <a:cs typeface="Montserrat" charset="0"/>
            </a:endParaRPr>
          </a:p>
        </p:txBody>
      </p:sp>
    </p:spTree>
    <p:extLst>
      <p:ext uri="{BB962C8B-B14F-4D97-AF65-F5344CB8AC3E}">
        <p14:creationId xmlns:p14="http://schemas.microsoft.com/office/powerpoint/2010/main" val="5975843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Multi-round PGG </a:t>
            </a:r>
            <a:r>
              <a:rPr lang="mr-IN" dirty="0" smtClean="0"/>
              <a:t>–</a:t>
            </a:r>
            <a:r>
              <a:rPr lang="en-US" dirty="0" smtClean="0"/>
              <a:t> how to do it</a:t>
            </a:r>
            <a:endParaRPr lang="en-US" dirty="0"/>
          </a:p>
        </p:txBody>
      </p:sp>
      <p:sp>
        <p:nvSpPr>
          <p:cNvPr id="3" name="Content Placeholder 2"/>
          <p:cNvSpPr>
            <a:spLocks noGrp="1"/>
          </p:cNvSpPr>
          <p:nvPr>
            <p:ph idx="1"/>
          </p:nvPr>
        </p:nvSpPr>
        <p:spPr/>
        <p:txBody>
          <a:bodyPr/>
          <a:lstStyle/>
          <a:p>
            <a:r>
              <a:rPr lang="en-US" dirty="0" smtClean="0"/>
              <a:t>Showing results of all rounds in the last page</a:t>
            </a: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7893" y="2366053"/>
            <a:ext cx="11936214" cy="3270481"/>
          </a:xfrm>
          <a:prstGeom prst="rect">
            <a:avLst/>
          </a:prstGeom>
        </p:spPr>
      </p:pic>
    </p:spTree>
    <p:extLst>
      <p:ext uri="{BB962C8B-B14F-4D97-AF65-F5344CB8AC3E}">
        <p14:creationId xmlns:p14="http://schemas.microsoft.com/office/powerpoint/2010/main" val="735033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313" y="190385"/>
            <a:ext cx="10515600" cy="1325563"/>
          </a:xfrm>
        </p:spPr>
        <p:txBody>
          <a:bodyPr/>
          <a:lstStyle/>
          <a:p>
            <a:r>
              <a:rPr lang="en-US" dirty="0" smtClean="0"/>
              <a:t>Shuffling</a:t>
            </a:r>
            <a:br>
              <a:rPr lang="en-US" dirty="0" smtClean="0"/>
            </a:br>
            <a:r>
              <a:rPr lang="en-US" dirty="0" smtClean="0"/>
              <a:t>players</a:t>
            </a:r>
            <a:endParaRPr lang="en-US" dirty="0"/>
          </a:p>
        </p:txBody>
      </p:sp>
      <p:pic>
        <p:nvPicPr>
          <p:cNvPr id="5" name="Picture 4"/>
          <p:cNvPicPr>
            <a:picLocks noChangeAspect="1"/>
          </p:cNvPicPr>
          <p:nvPr/>
        </p:nvPicPr>
        <p:blipFill>
          <a:blip r:embed="rId2"/>
          <a:stretch>
            <a:fillRect/>
          </a:stretch>
        </p:blipFill>
        <p:spPr>
          <a:xfrm>
            <a:off x="5335847" y="2466349"/>
            <a:ext cx="6451600" cy="3594100"/>
          </a:xfrm>
          <a:prstGeom prst="rect">
            <a:avLst/>
          </a:prstGeom>
        </p:spPr>
      </p:pic>
      <p:pic>
        <p:nvPicPr>
          <p:cNvPr id="6" name="Picture 5"/>
          <p:cNvPicPr>
            <a:picLocks noChangeAspect="1"/>
          </p:cNvPicPr>
          <p:nvPr/>
        </p:nvPicPr>
        <p:blipFill>
          <a:blip r:embed="rId3"/>
          <a:stretch>
            <a:fillRect/>
          </a:stretch>
        </p:blipFill>
        <p:spPr>
          <a:xfrm>
            <a:off x="5322851" y="190385"/>
            <a:ext cx="6464596" cy="2004175"/>
          </a:xfrm>
          <a:prstGeom prst="rect">
            <a:avLst/>
          </a:prstGeom>
        </p:spPr>
      </p:pic>
    </p:spTree>
    <p:extLst>
      <p:ext uri="{BB962C8B-B14F-4D97-AF65-F5344CB8AC3E}">
        <p14:creationId xmlns:p14="http://schemas.microsoft.com/office/powerpoint/2010/main" val="17516281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a:t>
            </a:r>
            <a:r>
              <a:rPr lang="en-US" dirty="0" smtClean="0"/>
              <a:t>punishment</a:t>
            </a:r>
            <a:endParaRPr lang="en-US" dirty="0"/>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32323"/>
            <a:ext cx="12192000" cy="5290634"/>
          </a:xfrm>
          <a:prstGeom prst="rect">
            <a:avLst/>
          </a:prstGeom>
        </p:spPr>
      </p:pic>
    </p:spTree>
    <p:extLst>
      <p:ext uri="{BB962C8B-B14F-4D97-AF65-F5344CB8AC3E}">
        <p14:creationId xmlns:p14="http://schemas.microsoft.com/office/powerpoint/2010/main" val="1158811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Public good game with punishment</a:t>
            </a:r>
            <a:endParaRPr lang="en-US" dirty="0"/>
          </a:p>
        </p:txBody>
      </p:sp>
      <p:sp>
        <p:nvSpPr>
          <p:cNvPr id="4" name="Content Placeholder 3"/>
          <p:cNvSpPr>
            <a:spLocks noGrp="1"/>
          </p:cNvSpPr>
          <p:nvPr>
            <p:ph idx="1"/>
          </p:nvPr>
        </p:nvSpPr>
        <p:spPr/>
        <p:txBody>
          <a:bodyPr/>
          <a:lstStyle/>
          <a:p>
            <a:r>
              <a:rPr lang="en-US" dirty="0" smtClean="0"/>
              <a:t>What’s the problem?</a:t>
            </a:r>
          </a:p>
          <a:p>
            <a:r>
              <a:rPr lang="en-US" dirty="0" smtClean="0"/>
              <a:t>if there are 3 players, we need to create 3 fields. </a:t>
            </a:r>
          </a:p>
          <a:p>
            <a:r>
              <a:rPr lang="en-US" dirty="0" smtClean="0"/>
              <a:t>Pass the fields conditionally so people can’t punish themselves</a:t>
            </a:r>
          </a:p>
          <a:p>
            <a:r>
              <a:rPr lang="en-US" dirty="0" smtClean="0"/>
              <a:t>When we calculate the punishment we need first to sum up all P-fields for each player, and then each P-field across players</a:t>
            </a:r>
            <a:r>
              <a:rPr lang="mr-IN" dirty="0" smtClean="0"/>
              <a:t>…</a:t>
            </a:r>
            <a:r>
              <a:rPr lang="en-US" dirty="0" smtClean="0"/>
              <a:t>.</a:t>
            </a:r>
          </a:p>
          <a:p>
            <a:r>
              <a:rPr lang="mr-IN" dirty="0" smtClean="0"/>
              <a:t>…</a:t>
            </a:r>
            <a:r>
              <a:rPr lang="en-US" dirty="0" smtClean="0"/>
              <a:t>. And then our boss asks now to run the same game not for 3, but for 4 players</a:t>
            </a:r>
            <a:r>
              <a:rPr lang="mr-IN" dirty="0" smtClean="0"/>
              <a:t>…</a:t>
            </a:r>
            <a:endParaRPr lang="en-US" dirty="0" smtClean="0"/>
          </a:p>
        </p:txBody>
      </p:sp>
    </p:spTree>
    <p:extLst>
      <p:ext uri="{BB962C8B-B14F-4D97-AF65-F5344CB8AC3E}">
        <p14:creationId xmlns:p14="http://schemas.microsoft.com/office/powerpoint/2010/main" val="264593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good game with </a:t>
            </a:r>
            <a:r>
              <a:rPr lang="en-US" dirty="0" smtClean="0"/>
              <a:t>punishment</a:t>
            </a:r>
            <a:endParaRPr lang="en-US" dirty="0"/>
          </a:p>
        </p:txBody>
      </p:sp>
      <p:sp>
        <p:nvSpPr>
          <p:cNvPr id="3" name="Content Placeholder 2"/>
          <p:cNvSpPr>
            <a:spLocks noGrp="1"/>
          </p:cNvSpPr>
          <p:nvPr>
            <p:ph idx="1"/>
          </p:nvPr>
        </p:nvSpPr>
        <p:spPr/>
        <p:txBody>
          <a:bodyPr/>
          <a:lstStyle/>
          <a:p>
            <a:r>
              <a:rPr lang="en-US" dirty="0" smtClean="0"/>
              <a:t>we need ‘punishment matrix’</a:t>
            </a:r>
          </a:p>
          <a:p>
            <a:endParaRPr lang="en-US" b="0" dirty="0"/>
          </a:p>
        </p:txBody>
      </p:sp>
      <p:graphicFrame>
        <p:nvGraphicFramePr>
          <p:cNvPr id="5" name="Table 4"/>
          <p:cNvGraphicFramePr>
            <a:graphicFrameLocks noGrp="1"/>
          </p:cNvGraphicFramePr>
          <p:nvPr>
            <p:extLst>
              <p:ext uri="{D42A27DB-BD31-4B8C-83A1-F6EECF244321}">
                <p14:modId xmlns:p14="http://schemas.microsoft.com/office/powerpoint/2010/main" val="707405908"/>
              </p:ext>
            </p:extLst>
          </p:nvPr>
        </p:nvGraphicFramePr>
        <p:xfrm>
          <a:off x="185980" y="2765442"/>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a:p>
                  </a:txBody>
                  <a:tcPr/>
                </a:tc>
                <a:tc>
                  <a:txBody>
                    <a:bodyPr/>
                    <a:lstStyle/>
                    <a:p>
                      <a:endParaRPr lang="en-US" sz="3000"/>
                    </a:p>
                  </a:txBody>
                  <a:tcPr/>
                </a:tc>
                <a:tc>
                  <a:txBody>
                    <a:bodyPr/>
                    <a:lstStyle/>
                    <a:p>
                      <a:endParaRPr lang="en-US" sz="3000"/>
                    </a:p>
                  </a:txBody>
                  <a:tcPr/>
                </a:tc>
                <a:tc>
                  <a:txBody>
                    <a:bodyPr/>
                    <a:lstStyle/>
                    <a:p>
                      <a:endParaRPr lang="en-US" sz="3000"/>
                    </a:p>
                  </a:txBody>
                  <a:tcPr/>
                </a:tc>
              </a:tr>
              <a:tr h="370840">
                <a:tc>
                  <a:txBody>
                    <a:bodyPr/>
                    <a:lstStyle/>
                    <a:p>
                      <a:endParaRPr lang="en-US" sz="3000" dirty="0"/>
                    </a:p>
                  </a:txBody>
                  <a:tcPr/>
                </a:tc>
                <a:tc>
                  <a:txBody>
                    <a:bodyPr/>
                    <a:lstStyle/>
                    <a:p>
                      <a:endParaRPr lang="en-US" sz="3000"/>
                    </a:p>
                  </a:txBody>
                  <a:tcPr/>
                </a:tc>
                <a:tc>
                  <a:txBody>
                    <a:bodyPr/>
                    <a:lstStyle/>
                    <a:p>
                      <a:endParaRPr lang="en-US" sz="3000"/>
                    </a:p>
                  </a:txBody>
                  <a:tcPr/>
                </a:tc>
                <a:tc>
                  <a:txBody>
                    <a:bodyPr/>
                    <a:lstStyle/>
                    <a:p>
                      <a:endParaRPr lang="en-US" sz="3000" dirty="0"/>
                    </a:p>
                  </a:txBody>
                  <a:tcPr/>
                </a:tc>
              </a:tr>
            </a:tbl>
          </a:graphicData>
        </a:graphic>
      </p:graphicFrame>
    </p:spTree>
    <p:extLst>
      <p:ext uri="{BB962C8B-B14F-4D97-AF65-F5344CB8AC3E}">
        <p14:creationId xmlns:p14="http://schemas.microsoft.com/office/powerpoint/2010/main" val="20701834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sent: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sender_id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43128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Public good game with </a:t>
            </a:r>
            <a:r>
              <a:rPr lang="en-US" dirty="0" smtClean="0"/>
              <a:t>punishment</a:t>
            </a:r>
            <a:endParaRPr lang="en-US" dirty="0"/>
          </a:p>
        </p:txBody>
      </p:sp>
      <p:sp>
        <p:nvSpPr>
          <p:cNvPr id="5" name="Content Placeholder 2"/>
          <p:cNvSpPr>
            <a:spLocks noGrp="1"/>
          </p:cNvSpPr>
          <p:nvPr>
            <p:ph idx="1"/>
          </p:nvPr>
        </p:nvSpPr>
        <p:spPr>
          <a:xfrm>
            <a:off x="838200" y="4355025"/>
            <a:ext cx="10515600" cy="1821938"/>
          </a:xfrm>
        </p:spPr>
        <p:txBody>
          <a:bodyPr/>
          <a:lstStyle/>
          <a:p>
            <a:r>
              <a:rPr lang="en-US" b="0" dirty="0" smtClean="0"/>
              <a:t>for each player in a group: punishment received: sum of </a:t>
            </a:r>
            <a:r>
              <a:rPr lang="en-US" b="0" i="1" dirty="0" err="1" smtClean="0"/>
              <a:t>punishment_sent</a:t>
            </a:r>
            <a:r>
              <a:rPr lang="en-US" b="0" i="1" dirty="0" smtClean="0"/>
              <a:t> if group=</a:t>
            </a:r>
            <a:r>
              <a:rPr lang="en-US" b="0" i="1" dirty="0" err="1" smtClean="0"/>
              <a:t>self.group</a:t>
            </a:r>
            <a:r>
              <a:rPr lang="en-US" b="0" i="1" dirty="0" smtClean="0"/>
              <a:t> and </a:t>
            </a:r>
            <a:r>
              <a:rPr lang="en-US" b="0" i="1" dirty="0" err="1" smtClean="0"/>
              <a:t>receiver_id</a:t>
            </a:r>
            <a:r>
              <a:rPr lang="en-US" b="0" i="1" dirty="0" smtClean="0"/>
              <a:t>=</a:t>
            </a:r>
            <a:r>
              <a:rPr lang="en-US" b="0" i="1" dirty="0" err="1" smtClean="0"/>
              <a:t>self.id_in_group</a:t>
            </a:r>
            <a:endParaRPr lang="en-US" b="0" dirty="0"/>
          </a:p>
        </p:txBody>
      </p:sp>
      <p:graphicFrame>
        <p:nvGraphicFramePr>
          <p:cNvPr id="6" name="Table 5"/>
          <p:cNvGraphicFramePr>
            <a:graphicFrameLocks noGrp="1"/>
          </p:cNvGraphicFramePr>
          <p:nvPr>
            <p:extLst>
              <p:ext uri="{D42A27DB-BD31-4B8C-83A1-F6EECF244321}">
                <p14:modId xmlns:p14="http://schemas.microsoft.com/office/powerpoint/2010/main" val="309551437"/>
              </p:ext>
            </p:extLst>
          </p:nvPr>
        </p:nvGraphicFramePr>
        <p:xfrm>
          <a:off x="201478" y="1463585"/>
          <a:ext cx="11732218" cy="2529840"/>
        </p:xfrm>
        <a:graphic>
          <a:graphicData uri="http://schemas.openxmlformats.org/drawingml/2006/table">
            <a:tbl>
              <a:tblPr firstRow="1" bandRow="1">
                <a:tableStyleId>{793D81CF-94F2-401A-BA57-92F5A7B2D0C5}</a:tableStyleId>
              </a:tblPr>
              <a:tblGrid>
                <a:gridCol w="2036035"/>
                <a:gridCol w="3372873"/>
                <a:gridCol w="3390255"/>
                <a:gridCol w="2933055"/>
              </a:tblGrid>
              <a:tr h="370840">
                <a:tc>
                  <a:txBody>
                    <a:bodyPr/>
                    <a:lstStyle/>
                    <a:p>
                      <a:r>
                        <a:rPr lang="en-US" sz="2600" dirty="0" smtClean="0"/>
                        <a:t>Group</a:t>
                      </a:r>
                      <a:endParaRPr lang="en-US" sz="2600" dirty="0"/>
                    </a:p>
                  </a:txBody>
                  <a:tcPr/>
                </a:tc>
                <a:tc>
                  <a:txBody>
                    <a:bodyPr/>
                    <a:lstStyle/>
                    <a:p>
                      <a:r>
                        <a:rPr lang="en-US" sz="2600" dirty="0" err="1" smtClean="0"/>
                        <a:t>Sender_id_in_group</a:t>
                      </a:r>
                      <a:endParaRPr lang="en-US" sz="2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err="1" smtClean="0"/>
                        <a:t>Receiver_id_in_group</a:t>
                      </a:r>
                      <a:endParaRPr lang="en-US" sz="2600" dirty="0" smtClean="0"/>
                    </a:p>
                    <a:p>
                      <a:endParaRPr lang="en-US" sz="2600" dirty="0"/>
                    </a:p>
                  </a:txBody>
                  <a:tcPr/>
                </a:tc>
                <a:tc>
                  <a:txBody>
                    <a:bodyPr/>
                    <a:lstStyle/>
                    <a:p>
                      <a:r>
                        <a:rPr lang="en-US" sz="2600" dirty="0" err="1" smtClean="0"/>
                        <a:t>Punishment_sent</a:t>
                      </a:r>
                      <a:endParaRPr lang="en-US" sz="26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5</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2</a:t>
                      </a:r>
                      <a:endParaRPr lang="en-US" sz="3000" dirty="0"/>
                    </a:p>
                  </a:txBody>
                  <a:tcPr/>
                </a:tc>
                <a:tc>
                  <a:txBody>
                    <a:bodyPr/>
                    <a:lstStyle/>
                    <a:p>
                      <a:r>
                        <a:rPr lang="en-US" sz="3000" dirty="0" smtClean="0"/>
                        <a:t>3</a:t>
                      </a:r>
                      <a:endParaRPr lang="en-US" sz="3000" dirty="0"/>
                    </a:p>
                  </a:txBody>
                  <a:tcPr/>
                </a:tc>
                <a:tc>
                  <a:txBody>
                    <a:bodyPr/>
                    <a:lstStyle/>
                    <a:p>
                      <a:r>
                        <a:rPr lang="en-US" sz="3000" dirty="0" smtClean="0"/>
                        <a:t>10</a:t>
                      </a:r>
                      <a:endParaRPr lang="en-US" sz="3000" dirty="0"/>
                    </a:p>
                  </a:txBody>
                  <a:tcPr/>
                </a:tc>
              </a:tr>
              <a:tr h="370840">
                <a:tc>
                  <a:txBody>
                    <a:bodyPr/>
                    <a:lstStyle/>
                    <a:p>
                      <a:r>
                        <a:rPr lang="en-US" sz="3000" dirty="0" smtClean="0"/>
                        <a:t>1</a:t>
                      </a:r>
                      <a:endParaRPr lang="en-US" sz="3000" dirty="0"/>
                    </a:p>
                  </a:txBody>
                  <a:tcPr/>
                </a:tc>
                <a:tc>
                  <a:txBody>
                    <a:bodyPr/>
                    <a:lstStyle/>
                    <a:p>
                      <a:r>
                        <a:rPr lang="en-US" sz="3000" dirty="0" smtClean="0"/>
                        <a:t>1</a:t>
                      </a:r>
                      <a:endParaRPr lang="en-US" sz="3000" dirty="0"/>
                    </a:p>
                  </a:txBody>
                  <a:tcPr/>
                </a:tc>
                <a:tc>
                  <a:txBody>
                    <a:bodyPr/>
                    <a:lstStyle/>
                    <a:p>
                      <a:r>
                        <a:rPr lang="en-US" sz="3000" dirty="0" smtClean="0"/>
                        <a:t>3</a:t>
                      </a:r>
                      <a:endParaRPr lang="en-US" sz="3000" dirty="0"/>
                    </a:p>
                  </a:txBody>
                  <a:tcPr/>
                </a:tc>
                <a:tc>
                  <a:txBody>
                    <a:bodyPr/>
                    <a:lstStyle/>
                    <a:p>
                      <a:r>
                        <a:rPr lang="en-US" sz="3000" dirty="0" smtClean="0"/>
                        <a:t>15</a:t>
                      </a:r>
                      <a:endParaRPr lang="en-US" sz="3000" dirty="0"/>
                    </a:p>
                  </a:txBody>
                  <a:tcPr/>
                </a:tc>
              </a:tr>
            </a:tbl>
          </a:graphicData>
        </a:graphic>
      </p:graphicFrame>
    </p:spTree>
    <p:extLst>
      <p:ext uri="{BB962C8B-B14F-4D97-AF65-F5344CB8AC3E}">
        <p14:creationId xmlns:p14="http://schemas.microsoft.com/office/powerpoint/2010/main" val="257125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a:t>adding arbitrary number of fields to model</a:t>
            </a:r>
            <a:endParaRPr lang="en-US" sz="32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51829" y="1389888"/>
            <a:ext cx="8288341" cy="5468112"/>
          </a:xfrm>
          <a:prstGeom prst="rect">
            <a:avLst/>
          </a:prstGeom>
        </p:spPr>
      </p:pic>
    </p:spTree>
    <p:extLst>
      <p:ext uri="{BB962C8B-B14F-4D97-AF65-F5344CB8AC3E}">
        <p14:creationId xmlns:p14="http://schemas.microsoft.com/office/powerpoint/2010/main" val="1541150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smtClean="0"/>
              <a:t>Creating a new model (aka table in </a:t>
            </a:r>
            <a:r>
              <a:rPr lang="en-US" sz="3200" dirty="0" err="1" smtClean="0"/>
              <a:t>zTree</a:t>
            </a:r>
            <a:r>
              <a:rPr lang="en-US" sz="3200" dirty="0" smtClean="0"/>
              <a:t>)</a:t>
            </a:r>
            <a:endParaRPr lang="en-US" sz="3200"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72396" y="2708656"/>
            <a:ext cx="9781403" cy="2997200"/>
          </a:xfrm>
          <a:prstGeom prst="rect">
            <a:avLst/>
          </a:prstGeom>
        </p:spPr>
      </p:pic>
    </p:spTree>
    <p:extLst>
      <p:ext uri="{BB962C8B-B14F-4D97-AF65-F5344CB8AC3E}">
        <p14:creationId xmlns:p14="http://schemas.microsoft.com/office/powerpoint/2010/main" val="5782022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4325"/>
            <a:ext cx="10515600" cy="1325563"/>
          </a:xfrm>
        </p:spPr>
        <p:txBody>
          <a:bodyPr>
            <a:normAutofit/>
          </a:bodyPr>
          <a:lstStyle/>
          <a:p>
            <a:r>
              <a:rPr lang="en-US" sz="3200" dirty="0" smtClean="0"/>
              <a:t>Calculating punishment sent and received</a:t>
            </a:r>
            <a:endParaRPr lang="en-US" sz="32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0464" y="1389888"/>
            <a:ext cx="11544906" cy="4681728"/>
          </a:xfrm>
          <a:prstGeom prst="rect">
            <a:avLst/>
          </a:prstGeom>
        </p:spPr>
      </p:pic>
    </p:spTree>
    <p:extLst>
      <p:ext uri="{BB962C8B-B14F-4D97-AF65-F5344CB8AC3E}">
        <p14:creationId xmlns:p14="http://schemas.microsoft.com/office/powerpoint/2010/main" val="362414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mTurk</a:t>
            </a:r>
            <a:r>
              <a:rPr lang="en-US" dirty="0" smtClean="0"/>
              <a:t>: who are they?</a:t>
            </a:r>
            <a:endParaRPr lang="en-US" dirty="0"/>
          </a:p>
        </p:txBody>
      </p:sp>
      <p:sp>
        <p:nvSpPr>
          <p:cNvPr id="3" name="Content Placeholder 2"/>
          <p:cNvSpPr>
            <a:spLocks noGrp="1"/>
          </p:cNvSpPr>
          <p:nvPr>
            <p:ph idx="1"/>
          </p:nvPr>
        </p:nvSpPr>
        <p:spPr/>
        <p:txBody>
          <a:bodyPr/>
          <a:lstStyle/>
          <a:p>
            <a:pPr marL="0" indent="0">
              <a:buNone/>
            </a:pPr>
            <a:r>
              <a:rPr lang="en-US" dirty="0"/>
              <a:t>“</a:t>
            </a:r>
            <a:r>
              <a:rPr lang="en-US" b="0" dirty="0"/>
              <a:t> An informal look at some of the data shows that males are particularly more likely to take HITs during working hours from 9 am to 5 pm.  These data may suggest that during working hours Workers are likely to be unemployed males.”</a:t>
            </a:r>
            <a:endParaRPr lang="en-US" dirty="0"/>
          </a:p>
        </p:txBody>
      </p:sp>
      <p:sp>
        <p:nvSpPr>
          <p:cNvPr id="4" name="Rectangle 3"/>
          <p:cNvSpPr/>
          <p:nvPr/>
        </p:nvSpPr>
        <p:spPr>
          <a:xfrm>
            <a:off x="280261" y="5988734"/>
            <a:ext cx="6096000" cy="646331"/>
          </a:xfrm>
          <a:prstGeom prst="rect">
            <a:avLst/>
          </a:prstGeom>
        </p:spPr>
        <p:txBody>
          <a:bodyPr>
            <a:spAutoFit/>
          </a:bodyPr>
          <a:lstStyle/>
          <a:p>
            <a:r>
              <a:rPr lang="en-US" dirty="0" err="1"/>
              <a:t>Panos</a:t>
            </a:r>
            <a:r>
              <a:rPr lang="en-US" dirty="0"/>
              <a:t> </a:t>
            </a:r>
            <a:r>
              <a:rPr lang="en-US" dirty="0" err="1"/>
              <a:t>Ipeirotis</a:t>
            </a:r>
            <a:r>
              <a:rPr lang="en-US" dirty="0"/>
              <a:t> (March 16, 2009). "</a:t>
            </a:r>
            <a:r>
              <a:rPr lang="en-US" dirty="0" err="1"/>
              <a:t>Turker</a:t>
            </a:r>
            <a:r>
              <a:rPr lang="en-US" dirty="0"/>
              <a:t> Demographics vs Internet Demographics". New York University</a:t>
            </a:r>
            <a:r>
              <a:rPr lang="en-US" dirty="0" smtClean="0"/>
              <a:t>.</a:t>
            </a:r>
            <a:endParaRPr lang="en-US" dirty="0"/>
          </a:p>
        </p:txBody>
      </p:sp>
    </p:spTree>
    <p:extLst>
      <p:ext uri="{BB962C8B-B14F-4D97-AF65-F5344CB8AC3E}">
        <p14:creationId xmlns:p14="http://schemas.microsoft.com/office/powerpoint/2010/main" val="1593400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Passing only punishment fields of others</a:t>
            </a:r>
            <a:endParaRPr lang="en-US" sz="3200" dirty="0"/>
          </a:p>
        </p:txBody>
      </p:sp>
      <p:pic>
        <p:nvPicPr>
          <p:cNvPr id="5" name="Picture 4"/>
          <p:cNvPicPr>
            <a:picLocks noChangeAspect="1"/>
          </p:cNvPicPr>
          <p:nvPr/>
        </p:nvPicPr>
        <p:blipFill>
          <a:blip r:embed="rId2"/>
          <a:stretch>
            <a:fillRect/>
          </a:stretch>
        </p:blipFill>
        <p:spPr>
          <a:xfrm>
            <a:off x="1480566" y="1690688"/>
            <a:ext cx="9416826" cy="4673536"/>
          </a:xfrm>
          <a:prstGeom prst="rect">
            <a:avLst/>
          </a:prstGeom>
        </p:spPr>
      </p:pic>
    </p:spTree>
    <p:extLst>
      <p:ext uri="{BB962C8B-B14F-4D97-AF65-F5344CB8AC3E}">
        <p14:creationId xmlns:p14="http://schemas.microsoft.com/office/powerpoint/2010/main" val="13177836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punishment decisions in our new model (aka table)</a:t>
            </a:r>
            <a:endParaRPr lang="en-US" dirty="0"/>
          </a:p>
        </p:txBody>
      </p:sp>
      <p:pic>
        <p:nvPicPr>
          <p:cNvPr id="4" name="Picture 3"/>
          <p:cNvPicPr>
            <a:picLocks noChangeAspect="1"/>
          </p:cNvPicPr>
          <p:nvPr/>
        </p:nvPicPr>
        <p:blipFill>
          <a:blip r:embed="rId2"/>
          <a:stretch>
            <a:fillRect/>
          </a:stretch>
        </p:blipFill>
        <p:spPr>
          <a:xfrm>
            <a:off x="838200" y="2160524"/>
            <a:ext cx="10580016" cy="3289300"/>
          </a:xfrm>
          <a:prstGeom prst="rect">
            <a:avLst/>
          </a:prstGeom>
        </p:spPr>
      </p:pic>
    </p:spTree>
    <p:extLst>
      <p:ext uri="{BB962C8B-B14F-4D97-AF65-F5344CB8AC3E}">
        <p14:creationId xmlns:p14="http://schemas.microsoft.com/office/powerpoint/2010/main" val="318068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channels</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settings.py</a:t>
            </a:r>
            <a:r>
              <a:rPr lang="en-US" dirty="0" smtClean="0"/>
              <a:t>:</a:t>
            </a:r>
          </a:p>
          <a:p>
            <a:pPr marL="0" indent="0">
              <a:buNone/>
            </a:pPr>
            <a:r>
              <a:rPr lang="en-US" dirty="0">
                <a:latin typeface="Consolas" charset="0"/>
                <a:ea typeface="Consolas" charset="0"/>
                <a:cs typeface="Consolas" charset="0"/>
              </a:rPr>
              <a:t>CHANNEL_ROUTING = </a:t>
            </a:r>
            <a:r>
              <a:rPr lang="en-US" dirty="0" smtClean="0">
                <a:latin typeface="Consolas" charset="0"/>
                <a:ea typeface="Consolas" charset="0"/>
                <a:cs typeface="Consolas" charset="0"/>
              </a:rPr>
              <a:t>'</a:t>
            </a:r>
            <a:r>
              <a:rPr lang="en-US" dirty="0" err="1" smtClean="0">
                <a:latin typeface="Consolas" charset="0"/>
                <a:ea typeface="Consolas" charset="0"/>
                <a:cs typeface="Consolas" charset="0"/>
              </a:rPr>
              <a:t>miniebay.routing.channel_routing</a:t>
            </a:r>
            <a:r>
              <a:rPr lang="en-US" dirty="0" smtClean="0">
                <a:latin typeface="Consolas" charset="0"/>
                <a:ea typeface="Consolas" charset="0"/>
                <a:cs typeface="Consolas" charset="0"/>
              </a:rPr>
              <a:t>’</a:t>
            </a:r>
          </a:p>
          <a:p>
            <a:r>
              <a:rPr lang="en-US" dirty="0" smtClean="0"/>
              <a:t>in your app: 2 new files:</a:t>
            </a:r>
          </a:p>
          <a:p>
            <a:pPr marL="0" indent="0">
              <a:buNone/>
            </a:pPr>
            <a:r>
              <a:rPr lang="en-US" dirty="0" err="1" smtClean="0">
                <a:latin typeface="Consolas" charset="0"/>
                <a:ea typeface="Consolas" charset="0"/>
                <a:cs typeface="Consolas" charset="0"/>
              </a:rPr>
              <a:t>routing.py</a:t>
            </a:r>
            <a:endParaRPr lang="en-US" dirty="0" smtClean="0">
              <a:latin typeface="Consolas" charset="0"/>
              <a:ea typeface="Consolas" charset="0"/>
              <a:cs typeface="Consolas" charset="0"/>
            </a:endParaRPr>
          </a:p>
          <a:p>
            <a:pPr marL="0" indent="0">
              <a:buNone/>
            </a:pPr>
            <a:r>
              <a:rPr lang="en-US" dirty="0" err="1" smtClean="0">
                <a:latin typeface="Consolas" charset="0"/>
                <a:ea typeface="Consolas" charset="0"/>
                <a:cs typeface="Consolas" charset="0"/>
              </a:rPr>
              <a:t>consumers.py</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793893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routing.py</a:t>
            </a:r>
            <a:r>
              <a:rPr lang="en-US" dirty="0" smtClean="0"/>
              <a:t>:</a:t>
            </a:r>
            <a:endParaRPr lang="en-US" dirty="0"/>
          </a:p>
        </p:txBody>
      </p:sp>
      <p:pic>
        <p:nvPicPr>
          <p:cNvPr id="4" name="Picture 3"/>
          <p:cNvPicPr>
            <a:picLocks noChangeAspect="1"/>
          </p:cNvPicPr>
          <p:nvPr/>
        </p:nvPicPr>
        <p:blipFill>
          <a:blip r:embed="rId2"/>
          <a:stretch>
            <a:fillRect/>
          </a:stretch>
        </p:blipFill>
        <p:spPr>
          <a:xfrm>
            <a:off x="549934" y="1690688"/>
            <a:ext cx="11642066" cy="4015168"/>
          </a:xfrm>
          <a:prstGeom prst="rect">
            <a:avLst/>
          </a:prstGeom>
        </p:spPr>
      </p:pic>
    </p:spTree>
    <p:extLst>
      <p:ext uri="{BB962C8B-B14F-4D97-AF65-F5344CB8AC3E}">
        <p14:creationId xmlns:p14="http://schemas.microsoft.com/office/powerpoint/2010/main" val="12982085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consumers.py</a:t>
            </a:r>
            <a:r>
              <a:rPr lang="en-US" dirty="0" smtClean="0"/>
              <a:t>:</a:t>
            </a:r>
            <a:endParaRPr lang="en-US" dirty="0"/>
          </a:p>
        </p:txBody>
      </p:sp>
      <p:pic>
        <p:nvPicPr>
          <p:cNvPr id="4" name="Picture 3"/>
          <p:cNvPicPr>
            <a:picLocks noChangeAspect="1"/>
          </p:cNvPicPr>
          <p:nvPr/>
        </p:nvPicPr>
        <p:blipFill>
          <a:blip r:embed="rId2"/>
          <a:stretch>
            <a:fillRect/>
          </a:stretch>
        </p:blipFill>
        <p:spPr>
          <a:xfrm>
            <a:off x="838200" y="1690687"/>
            <a:ext cx="8378952" cy="4761899"/>
          </a:xfrm>
          <a:prstGeom prst="rect">
            <a:avLst/>
          </a:prstGeom>
        </p:spPr>
      </p:pic>
    </p:spTree>
    <p:extLst>
      <p:ext uri="{BB962C8B-B14F-4D97-AF65-F5344CB8AC3E}">
        <p14:creationId xmlns:p14="http://schemas.microsoft.com/office/powerpoint/2010/main" val="557767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template</a:t>
            </a:r>
            <a:endParaRPr lang="en-US" dirty="0"/>
          </a:p>
        </p:txBody>
      </p:sp>
      <p:pic>
        <p:nvPicPr>
          <p:cNvPr id="4" name="Picture 3"/>
          <p:cNvPicPr>
            <a:picLocks noChangeAspect="1"/>
          </p:cNvPicPr>
          <p:nvPr/>
        </p:nvPicPr>
        <p:blipFill>
          <a:blip r:embed="rId2"/>
          <a:stretch>
            <a:fillRect/>
          </a:stretch>
        </p:blipFill>
        <p:spPr>
          <a:xfrm>
            <a:off x="838200" y="1690688"/>
            <a:ext cx="8559800" cy="4292600"/>
          </a:xfrm>
          <a:prstGeom prst="rect">
            <a:avLst/>
          </a:prstGeom>
        </p:spPr>
      </p:pic>
    </p:spTree>
    <p:extLst>
      <p:ext uri="{BB962C8B-B14F-4D97-AF65-F5344CB8AC3E}">
        <p14:creationId xmlns:p14="http://schemas.microsoft.com/office/powerpoint/2010/main" val="629681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2600" y="1352334"/>
            <a:ext cx="11226800" cy="4432300"/>
          </a:xfrm>
          <a:prstGeom prst="rect">
            <a:avLst/>
          </a:prstGeom>
        </p:spPr>
      </p:pic>
      <p:sp>
        <p:nvSpPr>
          <p:cNvPr id="2" name="Title 1"/>
          <p:cNvSpPr>
            <a:spLocks noGrp="1"/>
          </p:cNvSpPr>
          <p:nvPr>
            <p:ph type="title"/>
          </p:nvPr>
        </p:nvSpPr>
        <p:spPr/>
        <p:txBody>
          <a:bodyPr/>
          <a:lstStyle/>
          <a:p>
            <a:r>
              <a:rPr lang="en-US" dirty="0" err="1" smtClean="0"/>
              <a:t>mTurk</a:t>
            </a:r>
            <a:r>
              <a:rPr lang="en-US" dirty="0" smtClean="0"/>
              <a:t> </a:t>
            </a:r>
            <a:r>
              <a:rPr lang="mr-IN" dirty="0" smtClean="0"/>
              <a:t>–</a:t>
            </a:r>
            <a:r>
              <a:rPr lang="en-US" dirty="0" smtClean="0"/>
              <a:t> gender</a:t>
            </a:r>
            <a:endParaRPr lang="en-US" dirty="0"/>
          </a:p>
        </p:txBody>
      </p:sp>
      <p:sp>
        <p:nvSpPr>
          <p:cNvPr id="5" name="TextBox 4"/>
          <p:cNvSpPr txBox="1"/>
          <p:nvPr/>
        </p:nvSpPr>
        <p:spPr>
          <a:xfrm>
            <a:off x="1007389" y="5415302"/>
            <a:ext cx="5910592" cy="369332"/>
          </a:xfrm>
          <a:prstGeom prst="rect">
            <a:avLst/>
          </a:prstGeom>
          <a:noFill/>
        </p:spPr>
        <p:txBody>
          <a:bodyPr wrap="none" rtlCol="0">
            <a:spAutoFit/>
          </a:bodyPr>
          <a:lstStyle/>
          <a:p>
            <a:r>
              <a:rPr lang="en-US" dirty="0"/>
              <a:t>source: </a:t>
            </a:r>
            <a:r>
              <a:rPr lang="en-US" dirty="0">
                <a:hlinkClick r:id="rId3"/>
              </a:rPr>
              <a:t>http://demographics.mturk-tracker.com/#/</a:t>
            </a:r>
            <a:r>
              <a:rPr lang="en-US" dirty="0" smtClean="0">
                <a:hlinkClick r:id="rId3"/>
              </a:rPr>
              <a:t>gender/all</a:t>
            </a:r>
            <a:r>
              <a:rPr lang="en-US" dirty="0" smtClean="0"/>
              <a:t> </a:t>
            </a:r>
            <a:endParaRPr lang="en-US" dirty="0"/>
          </a:p>
        </p:txBody>
      </p:sp>
      <p:sp>
        <p:nvSpPr>
          <p:cNvPr id="7" name="Rectangle 6"/>
          <p:cNvSpPr/>
          <p:nvPr/>
        </p:nvSpPr>
        <p:spPr>
          <a:xfrm>
            <a:off x="1007389" y="5836781"/>
            <a:ext cx="6096000" cy="923330"/>
          </a:xfrm>
          <a:prstGeom prst="rect">
            <a:avLst/>
          </a:prstGeom>
        </p:spPr>
        <p:txBody>
          <a:bodyPr>
            <a:spAutoFit/>
          </a:bodyPr>
          <a:lstStyle/>
          <a:p>
            <a:r>
              <a:rPr lang="en-US" dirty="0" err="1">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966401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58800" y="1308100"/>
            <a:ext cx="11074400" cy="4241800"/>
          </a:xfrm>
          <a:prstGeom prst="rect">
            <a:avLst/>
          </a:prstGeom>
        </p:spPr>
      </p:pic>
      <p:sp>
        <p:nvSpPr>
          <p:cNvPr id="2" name="Title 1"/>
          <p:cNvSpPr>
            <a:spLocks noGrp="1"/>
          </p:cNvSpPr>
          <p:nvPr>
            <p:ph type="title"/>
          </p:nvPr>
        </p:nvSpPr>
        <p:spPr/>
        <p:txBody>
          <a:bodyPr>
            <a:normAutofit/>
          </a:bodyPr>
          <a:lstStyle/>
          <a:p>
            <a:r>
              <a:rPr lang="en-US" sz="3300" dirty="0" err="1" smtClean="0"/>
              <a:t>mTurk</a:t>
            </a:r>
            <a:r>
              <a:rPr lang="en-US" sz="3300" dirty="0" smtClean="0"/>
              <a:t> </a:t>
            </a:r>
            <a:r>
              <a:rPr lang="mr-IN" sz="3300" dirty="0" smtClean="0"/>
              <a:t>–</a:t>
            </a:r>
            <a:r>
              <a:rPr lang="en-US" sz="3300" dirty="0" smtClean="0"/>
              <a:t> per hour distribution across countries</a:t>
            </a:r>
            <a:endParaRPr lang="en-US" sz="3300" dirty="0"/>
          </a:p>
        </p:txBody>
      </p:sp>
      <p:sp>
        <p:nvSpPr>
          <p:cNvPr id="7" name="TextBox 6"/>
          <p:cNvSpPr txBox="1"/>
          <p:nvPr/>
        </p:nvSpPr>
        <p:spPr>
          <a:xfrm>
            <a:off x="1007389" y="5415302"/>
            <a:ext cx="5910592" cy="369332"/>
          </a:xfrm>
          <a:prstGeom prst="rect">
            <a:avLst/>
          </a:prstGeom>
          <a:noFill/>
        </p:spPr>
        <p:txBody>
          <a:bodyPr wrap="none" rtlCol="0">
            <a:spAutoFit/>
          </a:bodyPr>
          <a:lstStyle/>
          <a:p>
            <a:r>
              <a:rPr lang="en-US" dirty="0"/>
              <a:t>source: </a:t>
            </a:r>
            <a:r>
              <a:rPr lang="en-US" dirty="0">
                <a:hlinkClick r:id="rId4"/>
              </a:rPr>
              <a:t>http://demographics.mturk-tracker.com/#/</a:t>
            </a:r>
            <a:r>
              <a:rPr lang="en-US" dirty="0" smtClean="0">
                <a:hlinkClick r:id="rId4"/>
              </a:rPr>
              <a:t>gender/all</a:t>
            </a:r>
            <a:r>
              <a:rPr lang="en-US" dirty="0" smtClean="0"/>
              <a:t> </a:t>
            </a:r>
            <a:endParaRPr lang="en-US" dirty="0"/>
          </a:p>
        </p:txBody>
      </p:sp>
      <p:sp>
        <p:nvSpPr>
          <p:cNvPr id="8" name="Rectangle 7"/>
          <p:cNvSpPr/>
          <p:nvPr/>
        </p:nvSpPr>
        <p:spPr>
          <a:xfrm>
            <a:off x="1007389" y="5836781"/>
            <a:ext cx="6096000" cy="923330"/>
          </a:xfrm>
          <a:prstGeom prst="rect">
            <a:avLst/>
          </a:prstGeom>
        </p:spPr>
        <p:txBody>
          <a:bodyPr>
            <a:spAutoFit/>
          </a:bodyPr>
          <a:lstStyle/>
          <a:p>
            <a:r>
              <a:rPr lang="en-US" dirty="0" err="1">
                <a:solidFill>
                  <a:srgbClr val="222222"/>
                </a:solidFill>
                <a:latin typeface="Arial" charset="0"/>
              </a:rPr>
              <a:t>Ipeirotis</a:t>
            </a:r>
            <a:r>
              <a:rPr lang="en-US" dirty="0">
                <a:solidFill>
                  <a:srgbClr val="222222"/>
                </a:solidFill>
                <a:latin typeface="Arial" charset="0"/>
              </a:rPr>
              <a:t>, Panagiotis G. "Analyzing the amazon mechanical </a:t>
            </a:r>
            <a:r>
              <a:rPr lang="en-US" dirty="0" err="1">
                <a:solidFill>
                  <a:srgbClr val="222222"/>
                </a:solidFill>
                <a:latin typeface="Arial" charset="0"/>
              </a:rPr>
              <a:t>turk</a:t>
            </a:r>
            <a:r>
              <a:rPr lang="en-US" dirty="0">
                <a:solidFill>
                  <a:srgbClr val="222222"/>
                </a:solidFill>
                <a:latin typeface="Arial" charset="0"/>
              </a:rPr>
              <a:t> marketplace." </a:t>
            </a:r>
            <a:r>
              <a:rPr lang="en-US" i="1" dirty="0">
                <a:solidFill>
                  <a:srgbClr val="222222"/>
                </a:solidFill>
                <a:latin typeface="Arial" charset="0"/>
              </a:rPr>
              <a:t>XRDS: Crossroads, The ACM Magazine for Students</a:t>
            </a:r>
            <a:r>
              <a:rPr lang="en-US" dirty="0">
                <a:solidFill>
                  <a:srgbClr val="222222"/>
                </a:solidFill>
                <a:latin typeface="Arial" charset="0"/>
              </a:rPr>
              <a:t> 17.2 (2010): 16-21.</a:t>
            </a:r>
            <a:endParaRPr lang="en-US" dirty="0"/>
          </a:p>
        </p:txBody>
      </p:sp>
    </p:spTree>
    <p:extLst>
      <p:ext uri="{BB962C8B-B14F-4D97-AF65-F5344CB8AC3E}">
        <p14:creationId xmlns:p14="http://schemas.microsoft.com/office/powerpoint/2010/main" val="1688872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11747"/>
          <a:stretch/>
        </p:blipFill>
        <p:spPr>
          <a:xfrm>
            <a:off x="238276" y="1132499"/>
            <a:ext cx="6079398" cy="1713437"/>
          </a:xfrm>
          <a:prstGeom prst="rect">
            <a:avLst/>
          </a:prstGeom>
        </p:spPr>
      </p:pic>
      <p:pic>
        <p:nvPicPr>
          <p:cNvPr id="8" name="Picture 7"/>
          <p:cNvPicPr>
            <a:picLocks noChangeAspect="1"/>
          </p:cNvPicPr>
          <p:nvPr/>
        </p:nvPicPr>
        <p:blipFill>
          <a:blip r:embed="rId4"/>
          <a:stretch>
            <a:fillRect/>
          </a:stretch>
        </p:blipFill>
        <p:spPr>
          <a:xfrm>
            <a:off x="238275" y="4104585"/>
            <a:ext cx="5560430" cy="2391457"/>
          </a:xfrm>
          <a:prstGeom prst="rect">
            <a:avLst/>
          </a:prstGeom>
        </p:spPr>
      </p:pic>
      <p:pic>
        <p:nvPicPr>
          <p:cNvPr id="9" name="Picture 8"/>
          <p:cNvPicPr>
            <a:picLocks noChangeAspect="1"/>
          </p:cNvPicPr>
          <p:nvPr/>
        </p:nvPicPr>
        <p:blipFill>
          <a:blip r:embed="rId5"/>
          <a:stretch>
            <a:fillRect/>
          </a:stretch>
        </p:blipFill>
        <p:spPr>
          <a:xfrm>
            <a:off x="6486712" y="1695796"/>
            <a:ext cx="5387449" cy="4297680"/>
          </a:xfrm>
          <a:prstGeom prst="rect">
            <a:avLst/>
          </a:prstGeom>
        </p:spPr>
      </p:pic>
    </p:spTree>
    <p:extLst>
      <p:ext uri="{BB962C8B-B14F-4D97-AF65-F5344CB8AC3E}">
        <p14:creationId xmlns:p14="http://schemas.microsoft.com/office/powerpoint/2010/main" val="11634783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Requester’s Reputation</a:t>
            </a:r>
            <a:endParaRPr lang="en-US" dirty="0"/>
          </a:p>
        </p:txBody>
      </p:sp>
      <p:pic>
        <p:nvPicPr>
          <p:cNvPr id="5" name="Picture 4"/>
          <p:cNvPicPr>
            <a:picLocks noChangeAspect="1"/>
          </p:cNvPicPr>
          <p:nvPr/>
        </p:nvPicPr>
        <p:blipFill>
          <a:blip r:embed="rId2"/>
          <a:stretch>
            <a:fillRect/>
          </a:stretch>
        </p:blipFill>
        <p:spPr>
          <a:xfrm>
            <a:off x="1617657" y="1528907"/>
            <a:ext cx="8956686" cy="6858000"/>
          </a:xfrm>
          <a:prstGeom prst="rect">
            <a:avLst/>
          </a:prstGeom>
        </p:spPr>
      </p:pic>
    </p:spTree>
    <p:extLst>
      <p:ext uri="{BB962C8B-B14F-4D97-AF65-F5344CB8AC3E}">
        <p14:creationId xmlns:p14="http://schemas.microsoft.com/office/powerpoint/2010/main" val="2089441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6120" cy="1325563"/>
          </a:xfrm>
        </p:spPr>
        <p:txBody>
          <a:bodyPr/>
          <a:lstStyle/>
          <a:p>
            <a:r>
              <a:rPr lang="en-US" dirty="0" smtClean="0"/>
              <a:t>Issues: too sensitive, too experienced</a:t>
            </a:r>
            <a:endParaRPr lang="en-US" dirty="0"/>
          </a:p>
        </p:txBody>
      </p:sp>
      <p:sp>
        <p:nvSpPr>
          <p:cNvPr id="3" name="Content Placeholder 2"/>
          <p:cNvSpPr>
            <a:spLocks noGrp="1"/>
          </p:cNvSpPr>
          <p:nvPr>
            <p:ph idx="1"/>
          </p:nvPr>
        </p:nvSpPr>
        <p:spPr/>
        <p:txBody>
          <a:bodyPr/>
          <a:lstStyle/>
          <a:p>
            <a:r>
              <a:rPr lang="en-US" dirty="0" err="1" smtClean="0"/>
              <a:t>Krupnikov</a:t>
            </a:r>
            <a:r>
              <a:rPr lang="en-US" dirty="0" smtClean="0"/>
              <a:t>, </a:t>
            </a:r>
            <a:r>
              <a:rPr lang="en-US" dirty="0" err="1" smtClean="0"/>
              <a:t>Yanna</a:t>
            </a:r>
            <a:r>
              <a:rPr lang="en-US" dirty="0" smtClean="0"/>
              <a:t>, and Adam Seth Levine. "Cross-sample comparisons and external validity." </a:t>
            </a:r>
            <a:r>
              <a:rPr lang="en-US" i="1" dirty="0" smtClean="0"/>
              <a:t>Journal of Experimental Political Science</a:t>
            </a:r>
            <a:r>
              <a:rPr lang="en-US" dirty="0" smtClean="0"/>
              <a:t> 1.1 (2014): 59.</a:t>
            </a:r>
          </a:p>
          <a:p>
            <a:endParaRPr lang="en-US" dirty="0" smtClean="0"/>
          </a:p>
          <a:p>
            <a:r>
              <a:rPr lang="en-US" dirty="0" smtClean="0">
                <a:solidFill>
                  <a:srgbClr val="222222"/>
                </a:solidFill>
              </a:rPr>
              <a:t>Chandler, Jesse, Pam Mueller, and Gabriele </a:t>
            </a:r>
            <a:r>
              <a:rPr lang="en-US" dirty="0" err="1" smtClean="0">
                <a:solidFill>
                  <a:srgbClr val="222222"/>
                </a:solidFill>
              </a:rPr>
              <a:t>Paolacci</a:t>
            </a:r>
            <a:r>
              <a:rPr lang="en-US" dirty="0" smtClean="0">
                <a:solidFill>
                  <a:srgbClr val="222222"/>
                </a:solidFill>
              </a:rPr>
              <a:t>. "</a:t>
            </a:r>
            <a:r>
              <a:rPr lang="en-US" dirty="0" err="1" smtClean="0">
                <a:solidFill>
                  <a:srgbClr val="222222"/>
                </a:solidFill>
              </a:rPr>
              <a:t>Nonnaïveté</a:t>
            </a:r>
            <a:r>
              <a:rPr lang="en-US" dirty="0" smtClean="0">
                <a:solidFill>
                  <a:srgbClr val="222222"/>
                </a:solidFill>
              </a:rPr>
              <a:t> among Amazon Mechanical Turk workers: Consequences and solutions for behavioral researchers." </a:t>
            </a:r>
            <a:r>
              <a:rPr lang="en-US" i="1" dirty="0" smtClean="0">
                <a:solidFill>
                  <a:srgbClr val="222222"/>
                </a:solidFill>
              </a:rPr>
              <a:t>Behavior research methods</a:t>
            </a:r>
            <a:r>
              <a:rPr lang="en-US" dirty="0" smtClean="0">
                <a:solidFill>
                  <a:srgbClr val="222222"/>
                </a:solidFill>
              </a:rPr>
              <a:t> 46.1 (2014): 112-130.</a:t>
            </a:r>
            <a:endParaRPr lang="en-US" dirty="0" smtClean="0"/>
          </a:p>
          <a:p>
            <a:endParaRPr lang="en-US" dirty="0"/>
          </a:p>
        </p:txBody>
      </p:sp>
      <p:sp>
        <p:nvSpPr>
          <p:cNvPr id="4" name="Rectangle 3"/>
          <p:cNvSpPr/>
          <p:nvPr/>
        </p:nvSpPr>
        <p:spPr>
          <a:xfrm>
            <a:off x="1110712" y="3449753"/>
            <a:ext cx="6096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595383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15042</TotalTime>
  <Words>1288</Words>
  <Application>Microsoft Macintosh PowerPoint</Application>
  <PresentationFormat>Widescreen</PresentationFormat>
  <Paragraphs>195</Paragraphs>
  <Slides>45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Consolas</vt:lpstr>
      <vt:lpstr>Montserrat</vt:lpstr>
      <vt:lpstr>Arial</vt:lpstr>
      <vt:lpstr>Office Theme</vt:lpstr>
      <vt:lpstr>  oTree: day 2</vt:lpstr>
      <vt:lpstr>What we gonna do today</vt:lpstr>
      <vt:lpstr>oTree and mTurk</vt:lpstr>
      <vt:lpstr>mTurk: who are they?</vt:lpstr>
      <vt:lpstr>mTurk – gender</vt:lpstr>
      <vt:lpstr>mTurk – per hour distribution across countries</vt:lpstr>
      <vt:lpstr>PowerPoint Presentation</vt:lpstr>
      <vt:lpstr>Requester’s Reputation</vt:lpstr>
      <vt:lpstr>Issues: too sensitive, too experienced</vt:lpstr>
      <vt:lpstr>mturk and otree</vt:lpstr>
      <vt:lpstr>mturk and otree</vt:lpstr>
      <vt:lpstr>mTurk and oTree</vt:lpstr>
      <vt:lpstr>Blocking the retakes</vt:lpstr>
      <vt:lpstr>Big Five</vt:lpstr>
      <vt:lpstr>PowerPoint Presentation</vt:lpstr>
      <vt:lpstr>PowerPoint Presentation</vt:lpstr>
      <vt:lpstr>How to do it?</vt:lpstr>
      <vt:lpstr>How to do it?</vt:lpstr>
      <vt:lpstr>How to do it more beautiful?</vt:lpstr>
      <vt:lpstr>How to do it more beautiful?</vt:lpstr>
      <vt:lpstr>Running session in mTurk</vt:lpstr>
      <vt:lpstr>Running session in mTurk</vt:lpstr>
      <vt:lpstr>PowerPoint Presentation</vt:lpstr>
      <vt:lpstr>PowerPoint Presentation</vt:lpstr>
      <vt:lpstr>HEROKU!</vt:lpstr>
      <vt:lpstr>Multi-round PGG</vt:lpstr>
      <vt:lpstr>Multi-round PGG</vt:lpstr>
      <vt:lpstr>Multi-round PGG – how to do it</vt:lpstr>
      <vt:lpstr>Showing results of previous rounds</vt:lpstr>
      <vt:lpstr>Multi-round PGG – how to do it</vt:lpstr>
      <vt:lpstr>Shuffling players</vt:lpstr>
      <vt:lpstr>Public good game with punishment</vt:lpstr>
      <vt:lpstr>Public good game with punishment</vt:lpstr>
      <vt:lpstr>Public good game with punishment</vt:lpstr>
      <vt:lpstr>Public good game with punishment</vt:lpstr>
      <vt:lpstr>Public good game with punishment</vt:lpstr>
      <vt:lpstr>adding arbitrary number of fields to model</vt:lpstr>
      <vt:lpstr>Creating a new model (aka table in zTree)</vt:lpstr>
      <vt:lpstr>Calculating punishment sent and received</vt:lpstr>
      <vt:lpstr>Passing only punishment fields of others</vt:lpstr>
      <vt:lpstr>Saving punishment decisions in our new model (aka table)</vt:lpstr>
      <vt:lpstr>Django channels</vt:lpstr>
      <vt:lpstr>routing.py:</vt:lpstr>
      <vt:lpstr>consumers.py:</vt:lpstr>
      <vt:lpstr>in template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 Chapkovski</dc:creator>
  <cp:lastModifiedBy>Philipp Chapkovski</cp:lastModifiedBy>
  <cp:revision>387</cp:revision>
  <cp:lastPrinted>2017-03-16T11:06:47Z</cp:lastPrinted>
  <dcterms:created xsi:type="dcterms:W3CDTF">2017-03-07T17:23:47Z</dcterms:created>
  <dcterms:modified xsi:type="dcterms:W3CDTF">2017-04-04T03:25:07Z</dcterms:modified>
</cp:coreProperties>
</file>